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handoutMasterIdLst>
    <p:handoutMasterId r:id="rId26"/>
  </p:handoutMasterIdLst>
  <p:sldIdLst>
    <p:sldId id="256" r:id="rId3"/>
    <p:sldId id="257" r:id="rId4"/>
    <p:sldId id="258" r:id="rId5"/>
    <p:sldId id="276" r:id="rId6"/>
    <p:sldId id="279" r:id="rId7"/>
    <p:sldId id="278" r:id="rId8"/>
    <p:sldId id="280" r:id="rId9"/>
    <p:sldId id="281" r:id="rId10"/>
    <p:sldId id="282" r:id="rId11"/>
    <p:sldId id="284" r:id="rId12"/>
    <p:sldId id="261" r:id="rId13"/>
    <p:sldId id="267" r:id="rId14"/>
    <p:sldId id="268" r:id="rId15"/>
    <p:sldId id="260" r:id="rId16"/>
    <p:sldId id="270" r:id="rId17"/>
    <p:sldId id="300" r:id="rId18"/>
    <p:sldId id="301" r:id="rId19"/>
    <p:sldId id="259" r:id="rId20"/>
    <p:sldId id="273" r:id="rId21"/>
    <p:sldId id="274" r:id="rId22"/>
    <p:sldId id="272" r:id="rId23"/>
    <p:sldId id="277" r:id="rId24"/>
  </p:sldIdLst>
  <p:sldSz cx="12192000" cy="6858000"/>
  <p:notesSz cx="6858000" cy="9144000"/>
  <p:embeddedFontLst>
    <p:embeddedFont>
      <p:font typeface="汉仪雅酷黑简" panose="00020600040101010101"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46A00"/>
    <a:srgbClr val="F8F8F8"/>
    <a:srgbClr val="4E9900"/>
    <a:srgbClr val="479300"/>
    <a:srgbClr val="3A7600"/>
    <a:srgbClr val="EBFCFF"/>
    <a:srgbClr val="ECFFFA"/>
    <a:srgbClr val="01F6B3"/>
    <a:srgbClr val="00BA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1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54.xml"/><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旗黑-60S" panose="00020600040101010101" charset="-122"/>
              <a:ea typeface="汉仪旗黑-60S" panose="00020600040101010101" charset="-122"/>
              <a:cs typeface="汉仪旗黑-60S"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汉仪旗黑-60S" panose="00020600040101010101" charset="-122"/>
              </a:rPr>
            </a:fld>
            <a:endParaRPr lang="zh-CN" altLang="en-US">
              <a:cs typeface="汉仪旗黑-60S"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旗黑-60S" panose="00020600040101010101" charset="-122"/>
              <a:ea typeface="汉仪旗黑-60S" panose="00020600040101010101" charset="-122"/>
              <a:cs typeface="汉仪旗黑-60S"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汉仪旗黑-60S" panose="00020600040101010101" charset="-122"/>
              </a:rPr>
            </a:fld>
            <a:endParaRPr lang="zh-CN" altLang="en-US">
              <a:cs typeface="汉仪旗黑-60S"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旗黑-60S" panose="00020600040101010101" charset="-122"/>
                <a:ea typeface="汉仪旗黑-60S" panose="00020600040101010101" charset="-122"/>
                <a:cs typeface="汉仪旗黑-60S" panose="0002060004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旗黑-60S" panose="00020600040101010101" charset="-122"/>
                <a:ea typeface="汉仪旗黑-60S" panose="00020600040101010101" charset="-122"/>
                <a:cs typeface="汉仪旗黑-60S" panose="0002060004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旗黑-60S" panose="00020600040101010101" charset="-122"/>
                <a:ea typeface="汉仪旗黑-60S" panose="00020600040101010101" charset="-122"/>
                <a:cs typeface="汉仪旗黑-60S" panose="0002060004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旗黑-60S" panose="00020600040101010101" charset="-122"/>
                <a:ea typeface="汉仪旗黑-60S" panose="00020600040101010101" charset="-122"/>
                <a:cs typeface="汉仪旗黑-60S" panose="0002060004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旗黑-60S" panose="00020600040101010101" charset="-122"/>
        <a:ea typeface="汉仪旗黑-60S" panose="00020600040101010101" charset="-122"/>
        <a:cs typeface="汉仪旗黑-60S" panose="00020600040101010101" charset="-122"/>
      </a:defRPr>
    </a:lvl1pPr>
    <a:lvl2pPr marL="457200" algn="l" defTabSz="914400" rtl="0" eaLnBrk="1" latinLnBrk="0" hangingPunct="1">
      <a:defRPr sz="1200" kern="1200">
        <a:solidFill>
          <a:schemeClr val="tx1"/>
        </a:solidFill>
        <a:latin typeface="汉仪旗黑-60S" panose="00020600040101010101" charset="-122"/>
        <a:ea typeface="汉仪旗黑-60S" panose="00020600040101010101" charset="-122"/>
        <a:cs typeface="汉仪旗黑-60S" panose="00020600040101010101" charset="-122"/>
      </a:defRPr>
    </a:lvl2pPr>
    <a:lvl3pPr marL="914400" algn="l" defTabSz="914400" rtl="0" eaLnBrk="1" latinLnBrk="0" hangingPunct="1">
      <a:defRPr sz="1200" kern="1200">
        <a:solidFill>
          <a:schemeClr val="tx1"/>
        </a:solidFill>
        <a:latin typeface="汉仪旗黑-60S" panose="00020600040101010101" charset="-122"/>
        <a:ea typeface="汉仪旗黑-60S" panose="00020600040101010101" charset="-122"/>
        <a:cs typeface="汉仪旗黑-60S" panose="00020600040101010101" charset="-122"/>
      </a:defRPr>
    </a:lvl3pPr>
    <a:lvl4pPr marL="1371600" algn="l" defTabSz="914400" rtl="0" eaLnBrk="1" latinLnBrk="0" hangingPunct="1">
      <a:defRPr sz="1200" kern="1200">
        <a:solidFill>
          <a:schemeClr val="tx1"/>
        </a:solidFill>
        <a:latin typeface="汉仪旗黑-60S" panose="00020600040101010101" charset="-122"/>
        <a:ea typeface="汉仪旗黑-60S" panose="00020600040101010101" charset="-122"/>
        <a:cs typeface="汉仪旗黑-60S" panose="00020600040101010101" charset="-122"/>
      </a:defRPr>
    </a:lvl4pPr>
    <a:lvl5pPr marL="1828800" algn="l" defTabSz="914400" rtl="0" eaLnBrk="1" latinLnBrk="0" hangingPunct="1">
      <a:defRPr sz="1200" kern="1200">
        <a:solidFill>
          <a:schemeClr val="tx1"/>
        </a:solidFill>
        <a:latin typeface="汉仪旗黑-60S" panose="00020600040101010101" charset="-122"/>
        <a:ea typeface="汉仪旗黑-60S" panose="00020600040101010101" charset="-122"/>
        <a:cs typeface="汉仪旗黑-60S" panose="00020600040101010101"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descr="5767336"/>
          <p:cNvPicPr>
            <a:picLocks noChangeAspect="1"/>
          </p:cNvPicPr>
          <p:nvPr userDrawn="1"/>
        </p:nvPicPr>
        <p:blipFill>
          <a:blip r:embed="rId2"/>
          <a:stretch>
            <a:fillRect/>
          </a:stretch>
        </p:blipFill>
        <p:spPr>
          <a:xfrm flipH="1">
            <a:off x="0" y="0"/>
            <a:ext cx="12194540" cy="6858635"/>
          </a:xfrm>
          <a:prstGeom prst="rect">
            <a:avLst/>
          </a:prstGeom>
        </p:spPr>
      </p:pic>
      <p:pic>
        <p:nvPicPr>
          <p:cNvPr id="5" name="图片 4" descr="7"/>
          <p:cNvPicPr>
            <a:picLocks noChangeAspect="1"/>
          </p:cNvPicPr>
          <p:nvPr userDrawn="1">
            <p:custDataLst>
              <p:tags r:id="rId3"/>
            </p:custDataLst>
          </p:nvPr>
        </p:nvPicPr>
        <p:blipFill>
          <a:blip r:embed="rId4"/>
          <a:srcRect l="4587" r="20036"/>
          <a:stretch>
            <a:fillRect/>
          </a:stretch>
        </p:blipFill>
        <p:spPr>
          <a:xfrm flipH="1">
            <a:off x="2774950" y="-161290"/>
            <a:ext cx="9419590" cy="7029450"/>
          </a:xfrm>
          <a:prstGeom prst="rect">
            <a:avLst/>
          </a:prstGeom>
        </p:spPr>
      </p:pic>
      <p:pic>
        <p:nvPicPr>
          <p:cNvPr id="4" name="图片 3" descr="6"/>
          <p:cNvPicPr>
            <a:picLocks noChangeAspect="1"/>
          </p:cNvPicPr>
          <p:nvPr userDrawn="1"/>
        </p:nvPicPr>
        <p:blipFill>
          <a:blip r:embed="rId5"/>
          <a:srcRect l="12537" t="13727" r="34214"/>
          <a:stretch>
            <a:fillRect/>
          </a:stretch>
        </p:blipFill>
        <p:spPr>
          <a:xfrm flipH="1">
            <a:off x="4693285" y="696595"/>
            <a:ext cx="6761480" cy="61614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lvl1pPr>
              <a:defRPr>
                <a:cs typeface="汉仪旗黑-60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lvl1pPr>
              <a:defRPr>
                <a:cs typeface="汉仪旗黑-60S" panose="00020600040101010101"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lvl1pPr>
              <a:defRPr>
                <a:cs typeface="汉仪旗黑-60S"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a:defRPr>
                <a:cs typeface="汉仪旗黑-60S" panose="00020600040101010101" charset="-122"/>
              </a:defRPr>
            </a:lvl1pPr>
            <a:lvl2pPr>
              <a:defRPr>
                <a:cs typeface="汉仪旗黑-60S" panose="00020600040101010101" charset="-122"/>
              </a:defRPr>
            </a:lvl2pPr>
            <a:lvl3pPr>
              <a:defRPr>
                <a:cs typeface="汉仪旗黑-60S" panose="00020600040101010101" charset="-122"/>
              </a:defRPr>
            </a:lvl3pPr>
            <a:lvl4pPr>
              <a:defRPr>
                <a:cs typeface="汉仪旗黑-60S" panose="00020600040101010101" charset="-122"/>
              </a:defRPr>
            </a:lvl4pPr>
            <a:lvl5pPr>
              <a:defRPr>
                <a:cs typeface="汉仪旗黑-60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lvl1pPr>
              <a:defRPr>
                <a:cs typeface="汉仪旗黑-60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lvl1pPr>
              <a:defRPr>
                <a:cs typeface="汉仪旗黑-60S" panose="00020600040101010101" charset="-122"/>
              </a:defRPr>
            </a:lvl1p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lvl1pPr>
              <a:defRPr>
                <a:cs typeface="汉仪旗黑-60S" panose="00020600040101010101" charset="-122"/>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cs typeface="汉仪旗黑-60S" panose="00020600040101010101" charset="-122"/>
              </a:defRPr>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cs typeface="汉仪旗黑-60S"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5767336"/>
          <p:cNvPicPr>
            <a:picLocks noChangeAspect="1"/>
          </p:cNvPicPr>
          <p:nvPr userDrawn="1"/>
        </p:nvPicPr>
        <p:blipFill>
          <a:blip r:embed="rId2"/>
          <a:stretch>
            <a:fillRect/>
          </a:stretch>
        </p:blipFill>
        <p:spPr>
          <a:xfrm flipH="1">
            <a:off x="0" y="0"/>
            <a:ext cx="1219454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a:defRPr>
                <a:cs typeface="汉仪旗黑-60S" panose="00020600040101010101" charset="-122"/>
              </a:defRPr>
            </a:lvl1p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a:lstStyle>
            <a:lvl1pPr>
              <a:defRPr>
                <a:cs typeface="汉仪旗黑-60S"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lvl1pPr>
              <a:defRPr>
                <a:cs typeface="汉仪旗黑-60S" panose="00020600040101010101" charset="-122"/>
              </a:defRPr>
            </a:lvl1pPr>
          </a:lstStyle>
          <a:p>
            <a:endParaRPr lang="zh-CN" altLang="en-US"/>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lvl1pPr>
              <a:defRPr>
                <a:cs typeface="汉仪旗黑-60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00" y="6314400"/>
            <a:ext cx="2700000" cy="316800"/>
          </a:xfrm>
        </p:spPr>
        <p:txBody>
          <a:bodyPr/>
          <a:lstStyle>
            <a:lvl1pPr>
              <a:defRPr>
                <a:cs typeface="汉仪旗黑-60S"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14400"/>
            <a:ext cx="3960000" cy="316800"/>
          </a:xfrm>
        </p:spPr>
        <p:txBody>
          <a:bodyPr/>
          <a:lstStyle>
            <a:lvl1pPr>
              <a:defRPr>
                <a:cs typeface="汉仪旗黑-60S"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a:xfrm>
            <a:off x="8877600" y="6314400"/>
            <a:ext cx="2700000" cy="316800"/>
          </a:xfrm>
        </p:spPr>
        <p:txBody>
          <a:bodyPr/>
          <a:lstStyle>
            <a:lvl1pPr>
              <a:defRPr>
                <a:cs typeface="汉仪旗黑-60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cs typeface="汉仪旗黑-60S" panose="00020600040101010101" charset="-122"/>
              </a:defRPr>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a:xfrm>
            <a:off x="612000" y="6314400"/>
            <a:ext cx="2700000" cy="316800"/>
          </a:xfrm>
        </p:spPr>
        <p:txBody>
          <a:bodyPr/>
          <a:lstStyle>
            <a:lvl1pPr>
              <a:defRPr>
                <a:cs typeface="汉仪旗黑-60S"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lvl1pPr>
              <a:defRPr>
                <a:cs typeface="汉仪旗黑-60S" panose="00020600040101010101" charset="-122"/>
              </a:defRPr>
            </a:lvl1pPr>
          </a:lstStyle>
          <a:p>
            <a:endParaRPr lang="zh-CN" altLang="en-US" dirty="0"/>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lvl1pPr>
              <a:defRPr>
                <a:cs typeface="汉仪旗黑-60S" panose="00020600040101010101" charset="-122"/>
              </a:defRPr>
            </a:lvl1p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00" y="608400"/>
            <a:ext cx="10969200" cy="705600"/>
          </a:xfrm>
        </p:spPr>
        <p:txBody>
          <a:bodyPr/>
          <a:lstStyle>
            <a:lvl1pPr>
              <a:defRPr>
                <a:cs typeface="汉仪旗黑-60S" panose="00020600040101010101" charset="-122"/>
              </a:defRPr>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cs typeface="汉仪旗黑-60S" panose="00020600040101010101" charset="-122"/>
              </a:defRPr>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cs typeface="汉仪旗黑-60S" panose="00020600040101010101" charset="-122"/>
              </a:defRPr>
            </a:lvl1pPr>
            <a:lvl2pPr marL="685800" indent="-228600">
              <a:defRPr spc="300">
                <a:cs typeface="汉仪旗黑-60S" panose="00020600040101010101" charset="-122"/>
              </a:defRPr>
            </a:lvl2pPr>
            <a:lvl3pPr marL="1143000" indent="-228600">
              <a:defRPr spc="300">
                <a:cs typeface="汉仪旗黑-60S" panose="00020600040101010101" charset="-122"/>
              </a:defRPr>
            </a:lvl3pPr>
            <a:lvl4pPr marL="1600200" indent="-228600">
              <a:defRPr spc="300">
                <a:cs typeface="汉仪旗黑-60S" panose="00020600040101010101" charset="-122"/>
              </a:defRPr>
            </a:lvl4pPr>
            <a:lvl5pPr marL="2057400" indent="-228600">
              <a:defRPr spc="300">
                <a:cs typeface="汉仪旗黑-60S"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lvl1pPr>
              <a:defRPr>
                <a:cs typeface="汉仪旗黑-60S"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lvl1pPr>
              <a:defRPr>
                <a:cs typeface="汉仪旗黑-60S" panose="00020600040101010101" charset="-122"/>
              </a:defRPr>
            </a:lvl1p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lvl1pPr>
              <a:defRPr>
                <a:cs typeface="汉仪旗黑-60S"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9.xml"/><Relationship Id="rId12" Type="http://schemas.openxmlformats.org/officeDocument/2006/relationships/image" Target="../media/image4.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4" name="图片 13" descr="pexels-omar-ramadan-14353976"/>
          <p:cNvPicPr>
            <a:picLocks noChangeAspect="1"/>
          </p:cNvPicPr>
          <p:nvPr userDrawn="1"/>
        </p:nvPicPr>
        <p:blipFill>
          <a:blip r:embed="rId12"/>
          <a:srcRect t="8417" r="5036" b="24913"/>
          <a:stretch>
            <a:fillRect/>
          </a:stretch>
        </p:blipFill>
        <p:spPr>
          <a:xfrm>
            <a:off x="-9525" y="635"/>
            <a:ext cx="12201525" cy="6857365"/>
          </a:xfrm>
          <a:prstGeom prst="rect">
            <a:avLst/>
          </a:prstGeom>
        </p:spPr>
      </p:pic>
      <p:sp>
        <p:nvSpPr>
          <p:cNvPr id="15" name="矩形 14"/>
          <p:cNvSpPr/>
          <p:nvPr userDrawn="1"/>
        </p:nvSpPr>
        <p:spPr>
          <a:xfrm>
            <a:off x="-9525" y="635"/>
            <a:ext cx="12202795" cy="6857365"/>
          </a:xfrm>
          <a:prstGeom prst="rect">
            <a:avLst/>
          </a:prstGeom>
          <a:gradFill>
            <a:gsLst>
              <a:gs pos="0">
                <a:schemeClr val="bg1">
                  <a:alpha val="100000"/>
                </a:schemeClr>
              </a:gs>
              <a:gs pos="81000">
                <a:schemeClr val="bg1">
                  <a:alpha val="9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image" Target="../media/image6.png"/><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tags" Target="../tags/tag4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4.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7" Type="http://schemas.openxmlformats.org/officeDocument/2006/relationships/slideLayout" Target="../slideLayouts/slideLayout3.xml"/><Relationship Id="rId16" Type="http://schemas.openxmlformats.org/officeDocument/2006/relationships/tags" Target="../tags/tag48.xml"/><Relationship Id="rId15" Type="http://schemas.openxmlformats.org/officeDocument/2006/relationships/image" Target="../media/image29.png"/><Relationship Id="rId14" Type="http://schemas.openxmlformats.org/officeDocument/2006/relationships/image" Target="../media/image28.png"/><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png"/><Relationship Id="rId10" Type="http://schemas.openxmlformats.org/officeDocument/2006/relationships/image" Target="../media/image24.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3.xml"/><Relationship Id="rId2" Type="http://schemas.openxmlformats.org/officeDocument/2006/relationships/image" Target="../media/image5.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4.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5.xm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8.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646430" y="2306955"/>
            <a:ext cx="5309235" cy="1291590"/>
          </a:xfrm>
          <a:prstGeom prst="rect">
            <a:avLst/>
          </a:prstGeom>
          <a:noFill/>
        </p:spPr>
        <p:txBody>
          <a:bodyPr wrap="square" rtlCol="0">
            <a:spAutoFit/>
          </a:bodyPr>
          <a:lstStyle/>
          <a:p>
            <a:pPr algn="l" fontAlgn="auto">
              <a:lnSpc>
                <a:spcPct val="120000"/>
              </a:lnSpc>
            </a:pPr>
            <a:r>
              <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世界杯</a:t>
            </a:r>
            <a:endPar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3" name="文本框 12"/>
          <p:cNvSpPr txBox="1"/>
          <p:nvPr/>
        </p:nvSpPr>
        <p:spPr>
          <a:xfrm>
            <a:off x="640080" y="3622675"/>
            <a:ext cx="5201285" cy="57086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国际足联世界杯(FIFAWorld Cup)，简称世界杯"，是由全世界国家</a:t>
            </a: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级球队参与，象征足球养最高蒙誉，并具有最大知名度和影响力的足球赛事。</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640080" y="1657350"/>
            <a:ext cx="4699000" cy="737235"/>
          </a:xfrm>
          <a:prstGeom prst="rect">
            <a:avLst/>
          </a:prstGeom>
          <a:noFill/>
        </p:spPr>
        <p:txBody>
          <a:bodyPr wrap="square" rtlCol="0">
            <a:spAutoFit/>
          </a:bodyPr>
          <a:lstStyle/>
          <a:p>
            <a:pPr algn="l" fontAlgn="auto">
              <a:lnSpc>
                <a:spcPct val="120000"/>
              </a:lnSpc>
            </a:pPr>
            <a:r>
              <a:rPr lang="zh-CN" altLang="en-US" sz="3500" cap="all" dirty="0">
                <a:solidFill>
                  <a:srgbClr val="44565E"/>
                </a:solidFill>
                <a:uFillTx/>
                <a:latin typeface="汉仪旗黑-85S" panose="00020600040101010101" charset="-122"/>
                <a:ea typeface="汉仪旗黑-85S" panose="00020600040101010101" charset="-122"/>
                <a:cs typeface="汉仪旗黑-60S" panose="00020600040101010101" charset="-122"/>
                <a:sym typeface="+mn-ea"/>
              </a:rPr>
              <a:t>The World Cup</a:t>
            </a:r>
            <a:endParaRPr lang="zh-CN" altLang="en-US" sz="3500" cap="all" dirty="0">
              <a:solidFill>
                <a:srgbClr val="44565E"/>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640080" y="2331085"/>
            <a:ext cx="5309235" cy="1291590"/>
          </a:xfrm>
          <a:prstGeom prst="rect">
            <a:avLst/>
          </a:prstGeom>
          <a:noFill/>
        </p:spPr>
        <p:txBody>
          <a:bodyPr wrap="square" rtlCol="0">
            <a:spAutoFit/>
          </a:bodyPr>
          <a:lstStyle/>
          <a:p>
            <a:pPr algn="l" fontAlgn="auto">
              <a:lnSpc>
                <a:spcPct val="120000"/>
              </a:lnSpc>
            </a:pPr>
            <a:r>
              <a:rPr lang="zh-CN" altLang="en-US" sz="6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世界杯</a:t>
            </a:r>
            <a:endParaRPr lang="zh-CN" altLang="en-US" sz="6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25" name="明月设计4"/>
          <p:cNvSpPr/>
          <p:nvPr/>
        </p:nvSpPr>
        <p:spPr>
          <a:xfrm>
            <a:off x="684213" y="4476433"/>
            <a:ext cx="1846580" cy="426720"/>
          </a:xfrm>
          <a:prstGeom prst="roundRect">
            <a:avLst>
              <a:gd name="adj" fmla="val 50000"/>
            </a:avLst>
          </a:prstGeom>
          <a:gradFill>
            <a:gsLst>
              <a:gs pos="0">
                <a:srgbClr val="9ADA00"/>
              </a:gs>
              <a:gs pos="77000">
                <a:srgbClr val="47930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solidFill>
                <a:srgbClr val="D7CFCA"/>
              </a:solidFill>
              <a:latin typeface="汉仪旗黑-60S" panose="00020600040101010101" charset="-122"/>
              <a:ea typeface="汉仪旗黑-60S" panose="00020600040101010101" charset="-122"/>
              <a:cs typeface="汉仪旗黑-60S" panose="00020600040101010101" charset="-122"/>
            </a:endParaRPr>
          </a:p>
        </p:txBody>
      </p:sp>
      <p:sp>
        <p:nvSpPr>
          <p:cNvPr id="26" name="明月设计5"/>
          <p:cNvSpPr txBox="1"/>
          <p:nvPr/>
        </p:nvSpPr>
        <p:spPr>
          <a:xfrm>
            <a:off x="639763" y="4563110"/>
            <a:ext cx="1935480" cy="253365"/>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en-US" sz="1400" b="0" spc="225" smtClean="0">
                <a:solidFill>
                  <a:schemeClr val="bg1"/>
                </a:solidFill>
                <a:latin typeface="汉仪旗黑-60S" panose="00020600040101010101" charset="-122"/>
                <a:ea typeface="汉仪旗黑-60S" panose="00020600040101010101" charset="-122"/>
                <a:cs typeface="汉仪旗黑-60S" panose="00020600040101010101" charset="-122"/>
              </a:rPr>
              <a:t>5</a:t>
            </a:r>
            <a:r>
              <a:rPr lang="zh-CN" altLang="en-US" sz="1400" b="0" spc="225" smtClean="0">
                <a:solidFill>
                  <a:schemeClr val="bg1"/>
                </a:solidFill>
                <a:latin typeface="汉仪旗黑-60S" panose="00020600040101010101" charset="-122"/>
                <a:ea typeface="汉仪旗黑-60S" panose="00020600040101010101" charset="-122"/>
                <a:cs typeface="汉仪旗黑-60S" panose="00020600040101010101" charset="-122"/>
              </a:rPr>
              <a:t>班</a:t>
            </a:r>
            <a:r>
              <a:rPr lang="en-US" altLang="zh-CN" sz="1400" b="0" spc="225" smtClean="0">
                <a:solidFill>
                  <a:schemeClr val="bg1"/>
                </a:solidFill>
                <a:latin typeface="汉仪旗黑-60S" panose="00020600040101010101" charset="-122"/>
                <a:ea typeface="汉仪旗黑-60S" panose="00020600040101010101" charset="-122"/>
                <a:cs typeface="汉仪旗黑-60S" panose="00020600040101010101" charset="-122"/>
              </a:rPr>
              <a:t>27</a:t>
            </a:r>
            <a:r>
              <a:rPr lang="zh-CN" altLang="en-US" sz="1400" b="0" spc="225" smtClean="0">
                <a:solidFill>
                  <a:schemeClr val="bg1"/>
                </a:solidFill>
                <a:latin typeface="汉仪旗黑-60S" panose="00020600040101010101" charset="-122"/>
                <a:ea typeface="汉仪旗黑-60S" panose="00020600040101010101" charset="-122"/>
                <a:cs typeface="汉仪旗黑-60S" panose="00020600040101010101" charset="-122"/>
              </a:rPr>
              <a:t>号</a:t>
            </a:r>
            <a:r>
              <a:rPr lang="en-US" altLang="zh-CN" sz="1400" b="0" spc="225" smtClean="0">
                <a:solidFill>
                  <a:schemeClr val="bg1"/>
                </a:solidFill>
                <a:latin typeface="汉仪旗黑-60S" panose="00020600040101010101" charset="-122"/>
                <a:ea typeface="汉仪旗黑-60S" panose="00020600040101010101" charset="-122"/>
                <a:cs typeface="汉仪旗黑-60S" panose="00020600040101010101" charset="-122"/>
              </a:rPr>
              <a:t> </a:t>
            </a:r>
            <a:r>
              <a:rPr lang="zh-CN" altLang="en-US" sz="1400" b="0" spc="225" smtClean="0">
                <a:solidFill>
                  <a:schemeClr val="bg1"/>
                </a:solidFill>
                <a:latin typeface="汉仪旗黑-60S" panose="00020600040101010101" charset="-122"/>
                <a:ea typeface="汉仪旗黑-60S" panose="00020600040101010101" charset="-122"/>
                <a:cs typeface="汉仪旗黑-60S" panose="00020600040101010101" charset="-122"/>
              </a:rPr>
              <a:t>李奕达</a:t>
            </a:r>
            <a:endParaRPr lang="zh-CN" altLang="en-US" sz="1400" b="0" spc="225" smtClean="0">
              <a:solidFill>
                <a:schemeClr val="bg1"/>
              </a:solidFill>
              <a:latin typeface="汉仪旗黑-60S" panose="00020600040101010101" charset="-122"/>
              <a:ea typeface="汉仪旗黑-60S" panose="00020600040101010101" charset="-122"/>
              <a:cs typeface="汉仪旗黑-60S" panose="00020600040101010101" charset="-122"/>
            </a:endParaRPr>
          </a:p>
        </p:txBody>
      </p:sp>
      <p:pic>
        <p:nvPicPr>
          <p:cNvPr id="2" name="图片 1" descr="/private/var/folders/cj/vnfcm62j6xgdl44llybxqfzc0000gn/T/com.kingsoft.wpsoffice.mac/kaimatting/20230307223521/output_aiMatting_20230307223524.pngoutput_aiMatting_20230307223524"/>
          <p:cNvPicPr>
            <a:picLocks noChangeAspect="1"/>
          </p:cNvPicPr>
          <p:nvPr/>
        </p:nvPicPr>
        <p:blipFill>
          <a:blip r:embed="rId1"/>
          <a:stretch>
            <a:fillRect/>
          </a:stretch>
        </p:blipFill>
        <p:spPr>
          <a:xfrm>
            <a:off x="0" y="0"/>
            <a:ext cx="1197610" cy="1144270"/>
          </a:xfrm>
          <a:prstGeom prst="rect">
            <a:avLst/>
          </a:prstGeom>
        </p:spPr>
      </p:pic>
      <p:pic>
        <p:nvPicPr>
          <p:cNvPr id="3" name="图片 2"/>
          <p:cNvPicPr>
            <a:picLocks noChangeAspect="1"/>
          </p:cNvPicPr>
          <p:nvPr/>
        </p:nvPicPr>
        <p:blipFill>
          <a:blip r:embed="rId2"/>
          <a:stretch>
            <a:fillRect/>
          </a:stretch>
        </p:blipFill>
        <p:spPr>
          <a:xfrm>
            <a:off x="5731510" y="1356995"/>
            <a:ext cx="5715000" cy="475297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71855" y="1689100"/>
            <a:ext cx="4831715" cy="4664710"/>
          </a:xfrm>
          <a:prstGeom prst="rect">
            <a:avLst/>
          </a:prstGeom>
          <a:gradFill>
            <a:gsLst>
              <a:gs pos="0">
                <a:srgbClr val="9ADA00">
                  <a:alpha val="100000"/>
                </a:srgbClr>
              </a:gs>
              <a:gs pos="100000">
                <a:srgbClr val="4E990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descr="pexels-omar-ramadan-14353976"/>
          <p:cNvPicPr>
            <a:picLocks noChangeAspect="1"/>
          </p:cNvPicPr>
          <p:nvPr/>
        </p:nvPicPr>
        <p:blipFill>
          <a:blip r:embed="rId1"/>
          <a:srcRect t="9482" b="23733"/>
          <a:stretch>
            <a:fillRect/>
          </a:stretch>
        </p:blipFill>
        <p:spPr>
          <a:xfrm>
            <a:off x="871855" y="4202430"/>
            <a:ext cx="4831715" cy="2151380"/>
          </a:xfrm>
          <a:prstGeom prst="rect">
            <a:avLst/>
          </a:prstGeom>
        </p:spPr>
      </p:pic>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6" name="文本框 5"/>
          <p:cNvSpPr txBox="1"/>
          <p:nvPr/>
        </p:nvSpPr>
        <p:spPr>
          <a:xfrm>
            <a:off x="1239520" y="2348230"/>
            <a:ext cx="4216400" cy="1768475"/>
          </a:xfrm>
          <a:prstGeom prst="rect">
            <a:avLst/>
          </a:prstGeom>
          <a:noFill/>
        </p:spPr>
        <p:txBody>
          <a:bodyPr vert="horz" wrap="square" lIns="91440" tIns="45720" rIns="91440" bIns="45720" numCol="1" spcCol="0" rtlCol="0" fromWordArt="0" anchor="t" anchorCtr="0" forceAA="0" compatLnSpc="0">
            <a:spAutoFit/>
          </a:bodyPr>
          <a:lstStyle/>
          <a:p>
            <a:pPr lvl="0" algn="l">
              <a:lnSpc>
                <a:spcPct val="130000"/>
              </a:lnSpc>
              <a:buClrTx/>
              <a:buSzTx/>
              <a:buFontTx/>
            </a:pPr>
            <a:r>
              <a:rPr lang="zh-CN" altLang="en-US" sz="1400" dirty="0">
                <a:solidFill>
                  <a:schemeClr val="bg1"/>
                </a:solidFill>
                <a:latin typeface="汉仪旗黑-60S" panose="00020600040101010101" charset="-122"/>
                <a:ea typeface="汉仪旗黑-60S" panose="00020600040101010101" charset="-122"/>
                <a:cs typeface="汉仪旗黑-60S" panose="00020600040101010101" charset="-122"/>
                <a:sym typeface="+mn-ea"/>
              </a:rPr>
              <a:t>作为当今世界影响力最大的单项体育盛会，世界杯亦开始日趋商业化，高额赞助合同令人咋舌。2010年南非世界杯国际足联颁出高达4亿美元的总奖金给予各个球队，开创了世界体育史最高奖金纪录。</a:t>
            </a:r>
            <a:endParaRPr lang="zh-CN" altLang="en-US" sz="1400" dirty="0">
              <a:solidFill>
                <a:schemeClr val="bg1"/>
              </a:solidFill>
              <a:latin typeface="汉仪旗黑-60S" panose="00020600040101010101" charset="-122"/>
              <a:ea typeface="汉仪旗黑-60S" panose="00020600040101010101" charset="-122"/>
              <a:cs typeface="汉仪旗黑-60S" panose="00020600040101010101" charset="-122"/>
              <a:sym typeface="+mn-ea"/>
            </a:endParaRPr>
          </a:p>
          <a:p>
            <a:pPr lvl="0" algn="l">
              <a:lnSpc>
                <a:spcPct val="130000"/>
              </a:lnSpc>
              <a:buClrTx/>
              <a:buSzTx/>
              <a:buFontTx/>
            </a:pPr>
            <a:r>
              <a:rPr lang="zh-CN" altLang="en-US" sz="1400" dirty="0">
                <a:solidFill>
                  <a:schemeClr val="bg1"/>
                </a:solidFill>
                <a:latin typeface="汉仪旗黑-60S" panose="00020600040101010101" charset="-122"/>
                <a:ea typeface="汉仪旗黑-60S" panose="00020600040101010101" charset="-122"/>
                <a:cs typeface="汉仪旗黑-60S" panose="00020600040101010101" charset="-122"/>
                <a:sym typeface="+mn-ea"/>
              </a:rPr>
              <a:t>各个参赛国亦对球员以及球队开出高额的奖金以刺激成绩。</a:t>
            </a:r>
            <a:endParaRPr lang="zh-CN" altLang="en-US" sz="1400" dirty="0">
              <a:solidFill>
                <a:schemeClr val="bg1"/>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2" name="文本框 21"/>
          <p:cNvSpPr txBox="1"/>
          <p:nvPr/>
        </p:nvSpPr>
        <p:spPr>
          <a:xfrm>
            <a:off x="1239332" y="1777934"/>
            <a:ext cx="1826141" cy="607695"/>
          </a:xfrm>
          <a:prstGeom prst="rect">
            <a:avLst/>
          </a:prstGeom>
          <a:noFill/>
        </p:spPr>
        <p:txBody>
          <a:bodyPr wrap="square" rtlCol="0">
            <a:spAutoFit/>
          </a:bodyPr>
          <a:lstStyle/>
          <a:p>
            <a:pPr lvl="0" algn="l">
              <a:lnSpc>
                <a:spcPct val="120000"/>
              </a:lnSpc>
              <a:buClrTx/>
              <a:buSzTx/>
              <a:buFontTx/>
            </a:pPr>
            <a:r>
              <a:rPr lang="zh-CN" altLang="en-US" sz="2800" cap="all" dirty="0">
                <a:solidFill>
                  <a:schemeClr val="bg1"/>
                </a:soli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赛事影响</a:t>
            </a:r>
            <a:endParaRPr lang="zh-CN" altLang="en-US" sz="2800" cap="all" dirty="0">
              <a:solidFill>
                <a:schemeClr val="bg1"/>
              </a:soli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9" name="明月设计11"/>
          <p:cNvSpPr/>
          <p:nvPr/>
        </p:nvSpPr>
        <p:spPr>
          <a:xfrm>
            <a:off x="6003290" y="1747520"/>
            <a:ext cx="5272405" cy="1822450"/>
          </a:xfrm>
          <a:prstGeom prst="roundRect">
            <a:avLst>
              <a:gd name="adj" fmla="val 4899"/>
            </a:avLst>
          </a:prstGeom>
          <a:solidFill>
            <a:srgbClr val="FCFDF7"/>
          </a:solidFill>
          <a:ln w="12700" cap="flat" cmpd="sng" algn="ctr">
            <a:noFill/>
            <a:prstDash val="solid"/>
            <a:miter lim="800000"/>
          </a:ln>
          <a:effectLst>
            <a:outerShdw blurRad="330200" dist="3175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schemeClr val="tx1">
                  <a:lumMod val="75000"/>
                  <a:lumOff val="25000"/>
                </a:schemeClr>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66566" name="明月设计12"/>
          <p:cNvSpPr txBox="1"/>
          <p:nvPr/>
        </p:nvSpPr>
        <p:spPr>
          <a:xfrm>
            <a:off x="6243955" y="2578100"/>
            <a:ext cx="4776470" cy="810260"/>
          </a:xfrm>
          <a:prstGeom prst="rect">
            <a:avLst/>
          </a:prstGeom>
          <a:noFill/>
        </p:spPr>
        <p:txBody>
          <a:bodyPr wrap="square" anchor="t" anchorCtr="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世界杯带给主办国的直接经济效应更是立竿见影，早于1982年，西班牙因为主办世界杯就获得高达63亿美元的旅游收入，2006年德国世界杯更是为德国带来110亿美元至120亿美元的直接经济收入。</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66569" name="明月设计15"/>
          <p:cNvSpPr txBox="1"/>
          <p:nvPr/>
        </p:nvSpPr>
        <p:spPr>
          <a:xfrm>
            <a:off x="6243955" y="1879600"/>
            <a:ext cx="3593465" cy="553085"/>
          </a:xfrm>
          <a:prstGeom prst="rect">
            <a:avLst/>
          </a:prstGeom>
          <a:noFill/>
        </p:spPr>
        <p:txBody>
          <a:bodyPr wrap="square" rtlCol="0" anchor="t" anchorCtr="0">
            <a:spAutoFit/>
          </a:bodyPr>
          <a:lstStyle/>
          <a:p>
            <a:pPr lvl="0" algn="l">
              <a:lnSpc>
                <a:spcPct val="120000"/>
              </a:lnSpc>
              <a:buClrTx/>
              <a:buSzTx/>
              <a:buFontTx/>
            </a:pP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经济效益：</a:t>
            </a:r>
            <a:r>
              <a:rPr lang="en-US" altLang="zh-CN"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110</a:t>
            </a: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亿</a:t>
            </a: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美元</a:t>
            </a:r>
            <a:endPar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endParaRPr>
          </a:p>
        </p:txBody>
      </p:sp>
      <p:cxnSp>
        <p:nvCxnSpPr>
          <p:cNvPr id="11" name="明月设计18"/>
          <p:cNvCxnSpPr/>
          <p:nvPr/>
        </p:nvCxnSpPr>
        <p:spPr>
          <a:xfrm>
            <a:off x="6347143" y="2446655"/>
            <a:ext cx="212725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明月设计11"/>
          <p:cNvSpPr/>
          <p:nvPr/>
        </p:nvSpPr>
        <p:spPr>
          <a:xfrm>
            <a:off x="6002655" y="3809365"/>
            <a:ext cx="5273675" cy="2544445"/>
          </a:xfrm>
          <a:prstGeom prst="roundRect">
            <a:avLst>
              <a:gd name="adj" fmla="val 4899"/>
            </a:avLst>
          </a:prstGeom>
          <a:solidFill>
            <a:srgbClr val="FCFDF7"/>
          </a:solidFill>
          <a:ln w="12700" cap="flat" cmpd="sng" algn="ctr">
            <a:noFill/>
            <a:prstDash val="solid"/>
            <a:miter lim="800000"/>
          </a:ln>
          <a:effectLst>
            <a:outerShdw blurRad="330200" dist="3175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20" name="明月设计12"/>
          <p:cNvSpPr txBox="1"/>
          <p:nvPr/>
        </p:nvSpPr>
        <p:spPr>
          <a:xfrm>
            <a:off x="6243320" y="4657090"/>
            <a:ext cx="4777740" cy="1529715"/>
          </a:xfrm>
          <a:prstGeom prst="rect">
            <a:avLst/>
          </a:prstGeom>
          <a:noFill/>
        </p:spPr>
        <p:txBody>
          <a:bodyPr wrap="square" anchor="t" anchorCtr="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在一些国家，例如中国，虽然国家队屡次无法进入世界杯，但世界杯仍旧带来客观的经济影响。2010年南非世界杯开始前，如往常一样，中国国家广电总局规定只有中央电视台有独家的转播购买权利，有传媒报道CCTV仅在广告费方面的收入就超过20亿元人民币可谓赚的盆满钵满，而中国的一些啤酒企业，甚至股票市场都会因为世界杯的举行产生波动。</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1" name="明月设计15"/>
          <p:cNvSpPr txBox="1"/>
          <p:nvPr/>
        </p:nvSpPr>
        <p:spPr>
          <a:xfrm>
            <a:off x="6243320" y="3900170"/>
            <a:ext cx="3836670" cy="553085"/>
          </a:xfrm>
          <a:prstGeom prst="rect">
            <a:avLst/>
          </a:prstGeom>
          <a:noFill/>
        </p:spPr>
        <p:txBody>
          <a:bodyPr wrap="square" rtlCol="0" anchor="t" anchorCtr="0">
            <a:spAutoFit/>
          </a:bodyPr>
          <a:lstStyle/>
          <a:p>
            <a:pPr lvl="0" algn="l">
              <a:lnSpc>
                <a:spcPct val="120000"/>
              </a:lnSpc>
              <a:buClrTx/>
              <a:buSzTx/>
              <a:buFontTx/>
            </a:pP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经济效益：</a:t>
            </a:r>
            <a:r>
              <a:rPr lang="en-US" altLang="zh-CN"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20</a:t>
            </a: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亿</a:t>
            </a: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人民币</a:t>
            </a:r>
            <a:endPar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endParaRPr>
          </a:p>
        </p:txBody>
      </p:sp>
      <p:cxnSp>
        <p:nvCxnSpPr>
          <p:cNvPr id="23" name="明月设计18"/>
          <p:cNvCxnSpPr/>
          <p:nvPr/>
        </p:nvCxnSpPr>
        <p:spPr>
          <a:xfrm>
            <a:off x="6346508" y="4565015"/>
            <a:ext cx="2127250"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9125" y="1911985"/>
            <a:ext cx="3484245" cy="941705"/>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7" name="文本框 26"/>
          <p:cNvSpPr txBox="1"/>
          <p:nvPr/>
        </p:nvSpPr>
        <p:spPr>
          <a:xfrm>
            <a:off x="646430" y="2853055"/>
            <a:ext cx="5314950" cy="1106805"/>
          </a:xfrm>
          <a:prstGeom prst="rect">
            <a:avLst/>
          </a:prstGeom>
          <a:noFill/>
        </p:spPr>
        <p:txBody>
          <a:bodyPr wrap="square" rtlCol="0">
            <a:spAutoFit/>
          </a:bodyPr>
          <a:lstStyle/>
          <a:p>
            <a:pPr algn="l" fontAlgn="auto">
              <a:lnSpc>
                <a:spcPct val="120000"/>
              </a:lnSpc>
            </a:pP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3" name="文本框 12"/>
          <p:cNvSpPr txBox="1"/>
          <p:nvPr/>
        </p:nvSpPr>
        <p:spPr>
          <a:xfrm>
            <a:off x="640080" y="3978275"/>
            <a:ext cx="4509135" cy="33083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国际足联世界杯(FIFAWorld Cup)，简称世界杯</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1649730" y="2051368"/>
            <a:ext cx="2337435" cy="662940"/>
          </a:xfrm>
          <a:prstGeom prst="rect">
            <a:avLst/>
          </a:prstGeom>
          <a:noFill/>
        </p:spPr>
        <p:txBody>
          <a:bodyPr wrap="square" rtlCol="0">
            <a:spAutoFit/>
          </a:bodyPr>
          <a:lstStyle/>
          <a:p>
            <a:pPr lvl="0" algn="l">
              <a:lnSpc>
                <a:spcPct val="120000"/>
              </a:lnSpc>
              <a:buClrTx/>
              <a:buSzTx/>
              <a:buFontTx/>
            </a:pP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第二</a:t>
            </a: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部分</a:t>
            </a:r>
            <a:endPar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643573" y="2853055"/>
            <a:ext cx="5320665" cy="1106805"/>
          </a:xfrm>
          <a:prstGeom prst="rect">
            <a:avLst/>
          </a:prstGeom>
          <a:noFill/>
        </p:spPr>
        <p:txBody>
          <a:bodyPr wrap="square" rtlCol="0">
            <a:spAutoFit/>
          </a:bodyPr>
          <a:lstStyle/>
          <a:p>
            <a:pPr algn="l" fontAlgn="auto">
              <a:lnSpc>
                <a:spcPct val="120000"/>
              </a:lnSpc>
            </a:pP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4" name="文本框 13"/>
          <p:cNvSpPr txBox="1"/>
          <p:nvPr/>
        </p:nvSpPr>
        <p:spPr>
          <a:xfrm>
            <a:off x="322580" y="271780"/>
            <a:ext cx="1587500" cy="312420"/>
          </a:xfrm>
          <a:prstGeom prst="rect">
            <a:avLst/>
          </a:prstGeom>
          <a:noFill/>
        </p:spPr>
        <p:txBody>
          <a:bodyPr wrap="square" rtlCol="0">
            <a:spAutoFit/>
          </a:bodyPr>
          <a:lstStyle/>
          <a:p>
            <a:pPr algn="l" fontAlgn="auto">
              <a:lnSpc>
                <a:spcPct val="120000"/>
              </a:lnSpc>
            </a:pPr>
            <a:r>
              <a:rPr lang="en-US" altLang="zh-CN" sz="1200" cap="all" dirty="0">
                <a:solidFill>
                  <a:srgbClr val="2DA800">
                    <a:alpha val="54000"/>
                  </a:srgbClr>
                </a:soli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200" cap="all" dirty="0">
              <a:solidFill>
                <a:srgbClr val="2DA800">
                  <a:alpha val="54000"/>
                </a:srgb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840740" y="2039938"/>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5" name="明月6"/>
          <p:cNvSpPr txBox="1"/>
          <p:nvPr/>
        </p:nvSpPr>
        <p:spPr>
          <a:xfrm>
            <a:off x="836930" y="21602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02</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pic>
        <p:nvPicPr>
          <p:cNvPr id="3" name="图片 2"/>
          <p:cNvPicPr>
            <a:picLocks noChangeAspect="1"/>
          </p:cNvPicPr>
          <p:nvPr/>
        </p:nvPicPr>
        <p:blipFill>
          <a:blip r:embed="rId1"/>
          <a:stretch>
            <a:fillRect/>
          </a:stretch>
        </p:blipFill>
        <p:spPr>
          <a:xfrm>
            <a:off x="6276340" y="2051685"/>
            <a:ext cx="5105400" cy="291465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02</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2644775" y="833755"/>
            <a:ext cx="81426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graphicFrame>
        <p:nvGraphicFramePr>
          <p:cNvPr id="6" name="表格 5"/>
          <p:cNvGraphicFramePr/>
          <p:nvPr>
            <p:custDataLst>
              <p:tags r:id="rId1"/>
            </p:custDataLst>
          </p:nvPr>
        </p:nvGraphicFramePr>
        <p:xfrm>
          <a:off x="922655" y="1673225"/>
          <a:ext cx="10346690" cy="4302760"/>
        </p:xfrm>
        <a:graphic>
          <a:graphicData uri="http://schemas.openxmlformats.org/drawingml/2006/table">
            <a:tbl>
              <a:tblPr firstRow="1" bandRow="1">
                <a:tableStyleId>{F5AB1C69-6EDB-4FF4-983F-18BD219EF322}</a:tableStyleId>
              </a:tblPr>
              <a:tblGrid>
                <a:gridCol w="1775460"/>
                <a:gridCol w="3347720"/>
                <a:gridCol w="1858010"/>
                <a:gridCol w="3365500"/>
              </a:tblGrid>
              <a:tr h="924560">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中文名</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卡塔尔世界杯</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外文名</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FIFA World Cup Qatar 2022</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r>
              <a:tr h="850900">
                <a:tc>
                  <a:txBody>
                    <a:bodyPr/>
                    <a:lstStyle/>
                    <a:p>
                      <a:pPr indent="0" algn="ctr">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举办时间</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当地时间 11月20日 至 12月18日</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举办地点</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卡塔尔</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r>
              <a:tr h="558800">
                <a:tc>
                  <a:txBody>
                    <a:bodyPr/>
                    <a:lstStyle/>
                    <a:p>
                      <a:pPr indent="0" algn="ctr">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赛事类型</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足球赛事</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主办机构</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国际足球联合会(FIFA)</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r>
              <a:tr h="558800">
                <a:tc>
                  <a:txBody>
                    <a:bodyPr/>
                    <a:lstStyle/>
                    <a:p>
                      <a:pPr indent="0" algn="ctr">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参赛队数</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32支</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比赛场数</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64场</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r>
              <a:tr h="850900">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上一届比赛</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85S" panose="00020600040101010101" charset="-122"/>
                        </a:rPr>
                        <a:t>2018年俄罗斯世界杯</a:t>
                      </a:r>
                      <a:endParaRPr lang="zh-CN" altLang="en-US" sz="1800" b="0" spc="130" dirty="0">
                        <a:solidFill>
                          <a:schemeClr val="bg1"/>
                        </a:solidFill>
                        <a:latin typeface="汉仪旗黑-85S" panose="00020600040101010101" charset="-122"/>
                        <a:ea typeface="汉仪旗黑-85S" panose="00020600040101010101" charset="-122"/>
                        <a:cs typeface="汉仪旗黑-85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rPr>
                        <a:t>下一届比赛</a:t>
                      </a:r>
                      <a:endParaRPr lang="zh-CN" altLang="en-US" sz="1800" b="0" spc="130" dirty="0">
                        <a:solidFill>
                          <a:schemeClr val="bg1"/>
                        </a:solidFill>
                        <a:latin typeface="汉仪旗黑-85S" panose="00020600040101010101" charset="-122"/>
                        <a:ea typeface="汉仪旗黑-85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c>
                  <a:txBody>
                    <a:bodyPr/>
                    <a:lstStyle/>
                    <a:p>
                      <a:pPr indent="0" algn="ctr">
                        <a:lnSpc>
                          <a:spcPct val="120000"/>
                        </a:lnSpc>
                        <a:spcBef>
                          <a:spcPts val="0"/>
                        </a:spcBef>
                        <a:spcAft>
                          <a:spcPts val="0"/>
                        </a:spcAft>
                        <a:buNone/>
                      </a:pPr>
                      <a:r>
                        <a:rPr lang="zh-CN" altLang="en-US" sz="1800" b="0" spc="130" dirty="0">
                          <a:solidFill>
                            <a:schemeClr val="bg1"/>
                          </a:solidFill>
                          <a:latin typeface="汉仪旗黑-85S" panose="00020600040101010101" charset="-122"/>
                          <a:ea typeface="汉仪旗黑-85S" panose="00020600040101010101" charset="-122"/>
                          <a:cs typeface="汉仪旗黑-85S" panose="00020600040101010101" charset="-122"/>
                        </a:rPr>
                        <a:t>2026年美加墨世界杯</a:t>
                      </a:r>
                      <a:endParaRPr lang="zh-CN" altLang="en-US" sz="1800" b="0" spc="130" dirty="0">
                        <a:solidFill>
                          <a:schemeClr val="bg1"/>
                        </a:solidFill>
                        <a:latin typeface="汉仪旗黑-85S" panose="00020600040101010101" charset="-122"/>
                        <a:ea typeface="汉仪旗黑-85S" panose="00020600040101010101" charset="-122"/>
                        <a:cs typeface="汉仪旗黑-85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gradFill>
                      <a:gsLst>
                        <a:gs pos="0">
                          <a:srgbClr val="9ADA00"/>
                        </a:gs>
                        <a:gs pos="77000">
                          <a:srgbClr val="479300"/>
                        </a:gs>
                      </a:gsLst>
                      <a:path path="circle">
                        <a:fillToRect t="100000" r="100000"/>
                      </a:path>
                      <a:tileRect l="-100000" b="-100000"/>
                    </a:gradFill>
                  </a:tcPr>
                </a:tc>
              </a:tr>
              <a:tr h="558800">
                <a:tc>
                  <a:txBody>
                    <a:bodyPr/>
                    <a:lstStyle/>
                    <a:p>
                      <a:pPr indent="0" algn="ctr">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决赛场地</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r>
                        <a:rPr lang="zh-CN" altLang="en-US" sz="1600" b="0" spc="130" dirty="0">
                          <a:solidFill>
                            <a:schemeClr val="tx1">
                              <a:lumMod val="75000"/>
                              <a:lumOff val="25000"/>
                            </a:schemeClr>
                          </a:solidFill>
                          <a:cs typeface="汉仪旗黑-60S" panose="00020600040101010101" charset="-122"/>
                        </a:rPr>
                        <a:t>卢塞尔球场</a:t>
                      </a: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c>
                  <a:txBody>
                    <a:bodyPr/>
                    <a:lstStyle/>
                    <a:p>
                      <a:pPr indent="0" algn="l">
                        <a:lnSpc>
                          <a:spcPct val="120000"/>
                        </a:lnSpc>
                        <a:spcBef>
                          <a:spcPts val="0"/>
                        </a:spcBef>
                        <a:spcAft>
                          <a:spcPts val="0"/>
                        </a:spcAft>
                        <a:buNone/>
                      </a:pPr>
                      <a:endParaRPr lang="zh-CN" altLang="en-US" sz="1600" b="0" spc="13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a:txBody>
                  <a:tcPr marL="215900" marR="215900" marT="133350" marB="133350" anchor="ctr">
                    <a:lnL w="12700">
                      <a:solidFill>
                        <a:srgbClr val="4E9900"/>
                      </a:solidFill>
                      <a:prstDash val="solid"/>
                    </a:lnL>
                    <a:lnR w="12700">
                      <a:solidFill>
                        <a:srgbClr val="4E9900"/>
                      </a:solidFill>
                      <a:prstDash val="solid"/>
                    </a:lnR>
                    <a:lnT w="12700">
                      <a:solidFill>
                        <a:srgbClr val="4E9900"/>
                      </a:solidFill>
                      <a:prstDash val="solid"/>
                    </a:lnT>
                    <a:lnB w="12700">
                      <a:solidFill>
                        <a:srgbClr val="4E9900"/>
                      </a:solidFill>
                      <a:prstDash val="solid"/>
                    </a:lnB>
                    <a:solidFill>
                      <a:schemeClr val="bg1"/>
                    </a:solidFill>
                  </a:tcPr>
                </a:tc>
              </a:tr>
            </a:tbl>
          </a:graphicData>
        </a:graphic>
      </p:graphicFrame>
      <p:cxnSp>
        <p:nvCxnSpPr>
          <p:cNvPr id="9" name="直接连接符 8"/>
          <p:cNvCxnSpPr/>
          <p:nvPr/>
        </p:nvCxnSpPr>
        <p:spPr>
          <a:xfrm>
            <a:off x="1092200" y="5412105"/>
            <a:ext cx="10007600" cy="0"/>
          </a:xfrm>
          <a:prstGeom prst="line">
            <a:avLst/>
          </a:prstGeom>
          <a:ln w="60325"/>
        </p:spPr>
        <p:style>
          <a:lnRef idx="1">
            <a:schemeClr val="accent6"/>
          </a:lnRef>
          <a:fillRef idx="0">
            <a:schemeClr val="accent6"/>
          </a:fillRef>
          <a:effectRef idx="0">
            <a:schemeClr val="accent6"/>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02</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2644775" y="833755"/>
            <a:ext cx="814260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5"/>
          <p:cNvSpPr txBox="1"/>
          <p:nvPr/>
        </p:nvSpPr>
        <p:spPr>
          <a:xfrm>
            <a:off x="1240790" y="3105150"/>
            <a:ext cx="4347845" cy="1689735"/>
          </a:xfrm>
          <a:prstGeom prst="rect">
            <a:avLst/>
          </a:prstGeom>
          <a:noFill/>
        </p:spPr>
        <p:txBody>
          <a:bodyPr wrap="square" lIns="91423" tIns="45712" rIns="91423" bIns="45712" rtlCol="0">
            <a:spAutoFit/>
          </a:bodyPr>
          <a:lstStyle/>
          <a:p>
            <a:pPr lvl="0" algn="l">
              <a:lnSpc>
                <a:spcPct val="130000"/>
              </a:lnSpc>
              <a:buClrTx/>
              <a:buSzTx/>
              <a:buFontTx/>
            </a:pP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是第二十二届世界杯足球赛，</a:t>
            </a:r>
            <a:endPar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a:p>
            <a:pPr lvl="0" algn="l">
              <a:lnSpc>
                <a:spcPct val="130000"/>
              </a:lnSpc>
              <a:buClrTx/>
              <a:buSzTx/>
              <a:buFontTx/>
            </a:pP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是历史上首次在卡塔尔和</a:t>
            </a:r>
            <a:r>
              <a:rPr lang="zh-CN" altLang="en-US" sz="16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中东国家</a:t>
            </a: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境内举行、</a:t>
            </a:r>
            <a:endPar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a:p>
            <a:pPr lvl="0" algn="l">
              <a:lnSpc>
                <a:spcPct val="130000"/>
              </a:lnSpc>
              <a:buClrTx/>
              <a:buSzTx/>
              <a:buFontTx/>
            </a:pP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也是</a:t>
            </a:r>
            <a:r>
              <a:rPr lang="zh-CN" altLang="en-US" sz="16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第二次在亚洲</a:t>
            </a: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举行的世界杯足球赛。</a:t>
            </a:r>
            <a:endPar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a:p>
            <a:pPr lvl="0" algn="l">
              <a:lnSpc>
                <a:spcPct val="130000"/>
              </a:lnSpc>
              <a:buClrTx/>
              <a:buSzTx/>
              <a:buFontTx/>
            </a:pP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还是首次在</a:t>
            </a:r>
            <a:r>
              <a:rPr lang="zh-CN" altLang="en-US" sz="16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北半球冬季</a:t>
            </a: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举行、首次由</a:t>
            </a:r>
            <a:r>
              <a:rPr lang="zh-CN" altLang="en-US" sz="16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从未进过世界杯的国家</a:t>
            </a: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举办的世界杯足球赛。</a:t>
            </a:r>
            <a:endParaRPr kumimoji="0" lang="zh-CN" altLang="en-US" sz="1600" b="0" i="0" u="none" strike="noStrike" kern="1200" cap="none" spc="0" normalizeH="0" baseline="0" noProof="0" dirty="0">
              <a:ln>
                <a:noFill/>
              </a:ln>
              <a:solidFill>
                <a:schemeClr val="tx1">
                  <a:lumMod val="75000"/>
                  <a:lumOff val="25000"/>
                </a:schemeClr>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grpSp>
        <p:nvGrpSpPr>
          <p:cNvPr id="21" name="明月6"/>
          <p:cNvGrpSpPr/>
          <p:nvPr/>
        </p:nvGrpSpPr>
        <p:grpSpPr>
          <a:xfrm flipH="1">
            <a:off x="2983230" y="4990465"/>
            <a:ext cx="536575" cy="536575"/>
            <a:chOff x="9020762" y="3428424"/>
            <a:chExt cx="732838" cy="732838"/>
          </a:xfrm>
        </p:grpSpPr>
        <p:sp>
          <p:nvSpPr>
            <p:cNvPr id="22" name="明月6-1"/>
            <p:cNvSpPr/>
            <p:nvPr/>
          </p:nvSpPr>
          <p:spPr>
            <a:xfrm>
              <a:off x="9020762" y="3428424"/>
              <a:ext cx="732838" cy="732838"/>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3" name="明月6-2"/>
            <p:cNvSpPr>
              <a:spLocks noEditPoints="1"/>
            </p:cNvSpPr>
            <p:nvPr/>
          </p:nvSpPr>
          <p:spPr bwMode="auto">
            <a:xfrm>
              <a:off x="9226050" y="3633712"/>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grpSp>
      <p:grpSp>
        <p:nvGrpSpPr>
          <p:cNvPr id="24" name="明月7"/>
          <p:cNvGrpSpPr/>
          <p:nvPr/>
        </p:nvGrpSpPr>
        <p:grpSpPr>
          <a:xfrm flipH="1">
            <a:off x="2160905" y="4990465"/>
            <a:ext cx="536575" cy="536575"/>
            <a:chOff x="7357446" y="3428424"/>
            <a:chExt cx="732838" cy="732838"/>
          </a:xfrm>
        </p:grpSpPr>
        <p:sp>
          <p:nvSpPr>
            <p:cNvPr id="25" name="明月7-1"/>
            <p:cNvSpPr/>
            <p:nvPr/>
          </p:nvSpPr>
          <p:spPr>
            <a:xfrm>
              <a:off x="7357446" y="3428424"/>
              <a:ext cx="732838" cy="732838"/>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6" name="明月7-2"/>
            <p:cNvSpPr>
              <a:spLocks noEditPoints="1"/>
            </p:cNvSpPr>
            <p:nvPr/>
          </p:nvSpPr>
          <p:spPr bwMode="auto">
            <a:xfrm>
              <a:off x="7562734" y="3633712"/>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chemeClr val="bg1"/>
            </a:soli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grpSp>
      <p:grpSp>
        <p:nvGrpSpPr>
          <p:cNvPr id="27" name="明月8"/>
          <p:cNvGrpSpPr/>
          <p:nvPr/>
        </p:nvGrpSpPr>
        <p:grpSpPr>
          <a:xfrm flipH="1">
            <a:off x="1339215" y="4990465"/>
            <a:ext cx="536575" cy="536575"/>
            <a:chOff x="5694130" y="3428424"/>
            <a:chExt cx="732838" cy="732838"/>
          </a:xfrm>
        </p:grpSpPr>
        <p:sp>
          <p:nvSpPr>
            <p:cNvPr id="28" name="明月8-1"/>
            <p:cNvSpPr/>
            <p:nvPr/>
          </p:nvSpPr>
          <p:spPr>
            <a:xfrm>
              <a:off x="5694130" y="3428424"/>
              <a:ext cx="732838" cy="732838"/>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9" name="明月8-2"/>
            <p:cNvSpPr>
              <a:spLocks noEditPoints="1"/>
            </p:cNvSpPr>
            <p:nvPr/>
          </p:nvSpPr>
          <p:spPr bwMode="auto">
            <a:xfrm>
              <a:off x="5899418" y="3633712"/>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chemeClr val="bg1"/>
            </a:soli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grpSp>
      <p:sp>
        <p:nvSpPr>
          <p:cNvPr id="32" name="明月9"/>
          <p:cNvSpPr txBox="1"/>
          <p:nvPr/>
        </p:nvSpPr>
        <p:spPr>
          <a:xfrm>
            <a:off x="1240790" y="1906270"/>
            <a:ext cx="2957195" cy="939800"/>
          </a:xfrm>
          <a:prstGeom prst="rect">
            <a:avLst/>
          </a:prstGeom>
          <a:noFill/>
        </p:spPr>
        <p:txBody>
          <a:bodyPr wrap="square" rtlCol="0">
            <a:spAutoFit/>
          </a:bodyPr>
          <a:lstStyle/>
          <a:p>
            <a:pPr lvl="0" algn="l">
              <a:lnSpc>
                <a:spcPct val="120000"/>
              </a:lnSpc>
              <a:buClrTx/>
              <a:buSzTx/>
              <a:buFontTx/>
            </a:pPr>
            <a:r>
              <a:rPr lang="zh-CN" altLang="en-US" sz="32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32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a:p>
            <a:pPr lvl="0" algn="l">
              <a:lnSpc>
                <a:spcPct val="120000"/>
              </a:lnSpc>
              <a:buClrTx/>
              <a:buSzTx/>
              <a:buFontTx/>
            </a:pPr>
            <a:r>
              <a:rPr lang="zh-CN" altLang="en-US" sz="1400" cap="all" dirty="0">
                <a:solidFill>
                  <a:schemeClr val="tx1">
                    <a:lumMod val="65000"/>
                    <a:lumOff val="35000"/>
                  </a:schemeClr>
                </a:solidFill>
                <a:effectLst/>
                <a:uFillTx/>
                <a:latin typeface="汉仪旗黑-60S" panose="00020600040101010101" charset="-122"/>
                <a:ea typeface="汉仪旗黑-60S" panose="00020600040101010101" charset="-122"/>
                <a:cs typeface="汉仪旗黑-60S" panose="00020600040101010101" charset="-122"/>
                <a:sym typeface="+mn-ea"/>
              </a:rPr>
              <a:t>FIFA World Cup Qatar2022</a:t>
            </a:r>
            <a:endParaRPr lang="zh-CN" altLang="en-US" sz="1400" cap="all" dirty="0">
              <a:solidFill>
                <a:schemeClr val="tx1">
                  <a:lumMod val="65000"/>
                  <a:lumOff val="35000"/>
                </a:schemeClr>
              </a:solidFill>
              <a:effectLst/>
              <a:uFillTx/>
              <a:latin typeface="汉仪旗黑-60S" panose="00020600040101010101" charset="-122"/>
              <a:ea typeface="汉仪旗黑-60S" panose="00020600040101010101" charset="-122"/>
              <a:cs typeface="汉仪旗黑-60S" panose="00020600040101010101" charset="-122"/>
              <a:sym typeface="+mn-ea"/>
            </a:endParaRPr>
          </a:p>
        </p:txBody>
      </p:sp>
      <p:grpSp>
        <p:nvGrpSpPr>
          <p:cNvPr id="17" name="明月11"/>
          <p:cNvGrpSpPr/>
          <p:nvPr/>
        </p:nvGrpSpPr>
        <p:grpSpPr>
          <a:xfrm>
            <a:off x="6495415" y="1992844"/>
            <a:ext cx="3937000" cy="3525306"/>
            <a:chOff x="10229" y="3010"/>
            <a:chExt cx="6200" cy="6640"/>
          </a:xfrm>
          <a:blipFill rotWithShape="1">
            <a:blip r:embed="rId1"/>
            <a:stretch>
              <a:fillRect/>
            </a:stretch>
          </a:blipFill>
        </p:grpSpPr>
        <p:sp>
          <p:nvSpPr>
            <p:cNvPr id="18" name="明月11-1"/>
            <p:cNvSpPr/>
            <p:nvPr/>
          </p:nvSpPr>
          <p:spPr>
            <a:xfrm>
              <a:off x="10229" y="3010"/>
              <a:ext cx="6200" cy="3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19" name="明月11-2"/>
            <p:cNvSpPr/>
            <p:nvPr/>
          </p:nvSpPr>
          <p:spPr>
            <a:xfrm>
              <a:off x="10229" y="6530"/>
              <a:ext cx="6200" cy="3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53" presetClass="entr" presetSubtype="16" fill="hold" nodeType="withEffect">
                                  <p:stCondLst>
                                    <p:cond delay="50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par>
                                <p:cTn id="13" presetID="53" presetClass="entr" presetSubtype="16" fill="hold" nodeType="withEffect">
                                  <p:stCondLst>
                                    <p:cond delay="75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par>
                                <p:cTn id="18" presetID="53" presetClass="entr" presetSubtype="16" fill="hold" nodeType="withEffect">
                                  <p:stCondLst>
                                    <p:cond delay="100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9125" y="1629410"/>
            <a:ext cx="3484245" cy="941705"/>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7" name="文本框 26"/>
          <p:cNvSpPr txBox="1"/>
          <p:nvPr/>
        </p:nvSpPr>
        <p:spPr>
          <a:xfrm>
            <a:off x="646430" y="2570480"/>
            <a:ext cx="4797425" cy="2122805"/>
          </a:xfrm>
          <a:prstGeom prst="rect">
            <a:avLst/>
          </a:prstGeom>
          <a:noFill/>
        </p:spPr>
        <p:txBody>
          <a:bodyPr wrap="square" rtlCol="0">
            <a:spAutoFit/>
          </a:bodyPr>
          <a:lstStyle/>
          <a:p>
            <a:pPr algn="l" fontAlgn="auto">
              <a:lnSpc>
                <a:spcPct val="120000"/>
              </a:lnSpc>
            </a:pP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历史</a:t>
            </a: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上世界杯吉祥物</a:t>
            </a:r>
            <a:endPar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3" name="文本框 12"/>
          <p:cNvSpPr txBox="1"/>
          <p:nvPr/>
        </p:nvSpPr>
        <p:spPr>
          <a:xfrm>
            <a:off x="640080" y="4648200"/>
            <a:ext cx="4264025" cy="33083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国际足联世界杯(FIFAWorld Cup)，简称世界杯</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1649730" y="1768793"/>
            <a:ext cx="2337435" cy="662940"/>
          </a:xfrm>
          <a:prstGeom prst="rect">
            <a:avLst/>
          </a:prstGeom>
          <a:noFill/>
        </p:spPr>
        <p:txBody>
          <a:bodyPr wrap="square" rtlCol="0">
            <a:spAutoFit/>
          </a:bodyPr>
          <a:lstStyle/>
          <a:p>
            <a:pPr lvl="0" algn="l">
              <a:lnSpc>
                <a:spcPct val="120000"/>
              </a:lnSpc>
              <a:buClrTx/>
              <a:buSzTx/>
              <a:buFontTx/>
            </a:pP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第三</a:t>
            </a: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部分</a:t>
            </a:r>
            <a:endPar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636905" y="2571115"/>
            <a:ext cx="4800600" cy="2122805"/>
          </a:xfrm>
          <a:prstGeom prst="rect">
            <a:avLst/>
          </a:prstGeom>
          <a:noFill/>
        </p:spPr>
        <p:txBody>
          <a:bodyPr wrap="square" rtlCol="0">
            <a:spAutoFit/>
          </a:bodyPr>
          <a:lstStyle/>
          <a:p>
            <a:pPr algn="l" fontAlgn="auto">
              <a:lnSpc>
                <a:spcPct val="120000"/>
              </a:lnSpc>
            </a:pP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历史</a:t>
            </a: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上世界杯吉祥物</a:t>
            </a:r>
            <a:endPar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4" name="文本框 13"/>
          <p:cNvSpPr txBox="1"/>
          <p:nvPr/>
        </p:nvSpPr>
        <p:spPr>
          <a:xfrm>
            <a:off x="322580" y="271780"/>
            <a:ext cx="1587500" cy="312420"/>
          </a:xfrm>
          <a:prstGeom prst="rect">
            <a:avLst/>
          </a:prstGeom>
          <a:noFill/>
        </p:spPr>
        <p:txBody>
          <a:bodyPr wrap="square" rtlCol="0">
            <a:spAutoFit/>
          </a:bodyPr>
          <a:lstStyle/>
          <a:p>
            <a:pPr algn="l" fontAlgn="auto">
              <a:lnSpc>
                <a:spcPct val="120000"/>
              </a:lnSpc>
            </a:pPr>
            <a:r>
              <a:rPr lang="en-US" altLang="zh-CN" sz="1200" cap="all" dirty="0">
                <a:solidFill>
                  <a:srgbClr val="2DA800">
                    <a:alpha val="54000"/>
                  </a:srgbClr>
                </a:soli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200" cap="all" dirty="0">
              <a:solidFill>
                <a:srgbClr val="2DA800">
                  <a:alpha val="54000"/>
                </a:srgb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840740" y="1757363"/>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5" name="明月6"/>
          <p:cNvSpPr txBox="1"/>
          <p:nvPr/>
        </p:nvSpPr>
        <p:spPr>
          <a:xfrm>
            <a:off x="836930" y="1877695"/>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03</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pic>
        <p:nvPicPr>
          <p:cNvPr id="3" name="图片 2"/>
          <p:cNvPicPr>
            <a:picLocks noChangeAspect="1"/>
          </p:cNvPicPr>
          <p:nvPr/>
        </p:nvPicPr>
        <p:blipFill>
          <a:blip r:embed="rId1"/>
          <a:stretch>
            <a:fillRect/>
          </a:stretch>
        </p:blipFill>
        <p:spPr>
          <a:xfrm>
            <a:off x="5919470" y="2188210"/>
            <a:ext cx="5105400" cy="279082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3090545"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世界杯</a:t>
            </a:r>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吉祥物</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03</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620135" y="833755"/>
            <a:ext cx="71672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6" name="文本框 5"/>
          <p:cNvSpPr txBox="1"/>
          <p:nvPr/>
        </p:nvSpPr>
        <p:spPr>
          <a:xfrm>
            <a:off x="1170940" y="1383665"/>
            <a:ext cx="9616440" cy="645160"/>
          </a:xfrm>
          <a:prstGeom prst="rect">
            <a:avLst/>
          </a:prstGeom>
          <a:noFill/>
        </p:spPr>
        <p:txBody>
          <a:bodyPr wrap="square" rtlCol="0" anchor="t">
            <a:spAutoFit/>
          </a:bodyPr>
          <a:p>
            <a:r>
              <a:rPr lang="zh-CN" altLang="en-US"/>
              <a:t>1966年，在英格兰举行的足球世界杯比赛历史上首次出现了官方吉祥物，形象是一只踢球的狮子，名叫威利。</a:t>
            </a:r>
            <a:endParaRPr lang="zh-CN" altLang="en-US"/>
          </a:p>
        </p:txBody>
      </p:sp>
      <p:sp>
        <p:nvSpPr>
          <p:cNvPr id="9" name="文本框 8"/>
          <p:cNvSpPr txBox="1"/>
          <p:nvPr/>
        </p:nvSpPr>
        <p:spPr>
          <a:xfrm>
            <a:off x="2806700" y="3136900"/>
            <a:ext cx="6814820" cy="583565"/>
          </a:xfrm>
          <a:prstGeom prst="rect">
            <a:avLst/>
          </a:prstGeom>
          <a:noFill/>
        </p:spPr>
        <p:txBody>
          <a:bodyPr wrap="none" rtlCol="0">
            <a:spAutoFit/>
          </a:bodyPr>
          <a:p>
            <a:r>
              <a:rPr lang="en-US" altLang="zh-CN" sz="3200" u="sng"/>
              <a:t>15</a:t>
            </a:r>
            <a:r>
              <a:rPr lang="zh-CN" altLang="en-US" sz="3200" u="sng"/>
              <a:t>届世界杯，</a:t>
            </a:r>
            <a:r>
              <a:rPr lang="en-US" altLang="zh-CN" sz="3200" u="sng"/>
              <a:t>18</a:t>
            </a:r>
            <a:r>
              <a:rPr lang="zh-CN" altLang="en-US" sz="3200" u="sng"/>
              <a:t>个吉祥物，为什么？</a:t>
            </a:r>
            <a:endParaRPr lang="zh-CN" altLang="en-US" sz="3200" u="sng"/>
          </a:p>
        </p:txBody>
      </p:sp>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3090545"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世界杯</a:t>
            </a:r>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吉祥物</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03</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620135" y="833755"/>
            <a:ext cx="71672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9" name="文本框 8"/>
          <p:cNvSpPr txBox="1"/>
          <p:nvPr/>
        </p:nvSpPr>
        <p:spPr>
          <a:xfrm>
            <a:off x="2907030" y="2891155"/>
            <a:ext cx="5831205" cy="2553335"/>
          </a:xfrm>
          <a:prstGeom prst="rect">
            <a:avLst/>
          </a:prstGeom>
          <a:noFill/>
        </p:spPr>
        <p:txBody>
          <a:bodyPr wrap="none" rtlCol="0">
            <a:spAutoFit/>
          </a:bodyPr>
          <a:p>
            <a:r>
              <a:rPr lang="en-US" sz="3200" u="sng"/>
              <a:t>2002</a:t>
            </a:r>
            <a:r>
              <a:rPr lang="zh-CN" altLang="en-US" sz="3200" u="sng"/>
              <a:t>年日韩世界杯：</a:t>
            </a:r>
            <a:r>
              <a:rPr lang="en-US" altLang="zh-CN" sz="3200" u="sng"/>
              <a:t>3</a:t>
            </a:r>
            <a:r>
              <a:rPr lang="zh-CN" altLang="en-US" sz="3200" u="sng"/>
              <a:t>个吉祥物</a:t>
            </a:r>
            <a:endParaRPr lang="zh-CN" altLang="en-US" sz="3200" u="sng"/>
          </a:p>
          <a:p>
            <a:r>
              <a:rPr lang="en-US" altLang="zh-CN" sz="3200" u="sng"/>
              <a:t>1974</a:t>
            </a:r>
            <a:r>
              <a:rPr lang="zh-CN" altLang="en-US" sz="3200" u="sng"/>
              <a:t>年德国世界杯：</a:t>
            </a:r>
            <a:r>
              <a:rPr lang="en-US" altLang="zh-CN" sz="3200" u="sng"/>
              <a:t>2</a:t>
            </a:r>
            <a:r>
              <a:rPr lang="zh-CN" altLang="en-US" sz="3200" u="sng"/>
              <a:t>个吉祥物</a:t>
            </a:r>
            <a:endParaRPr lang="zh-CN" altLang="en-US" sz="3200" u="sng"/>
          </a:p>
          <a:p>
            <a:endParaRPr lang="zh-CN" altLang="en-US" sz="3200" u="sng"/>
          </a:p>
          <a:p>
            <a:endParaRPr lang="zh-CN" altLang="en-US" sz="3200" u="sng"/>
          </a:p>
          <a:p>
            <a:pPr algn="ctr"/>
            <a:r>
              <a:rPr lang="zh-CN" altLang="en-US" sz="3200" u="sng"/>
              <a:t>你最喜欢哪一个？</a:t>
            </a:r>
            <a:endParaRPr lang="zh-CN" altLang="en-US" sz="3200" u="sng"/>
          </a:p>
        </p:txBody>
      </p:sp>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743585" y="454025"/>
            <a:ext cx="1547495" cy="1515110"/>
          </a:xfrm>
          <a:prstGeom prst="rect">
            <a:avLst/>
          </a:prstGeom>
        </p:spPr>
      </p:pic>
      <p:pic>
        <p:nvPicPr>
          <p:cNvPr id="3" name="图片 2"/>
          <p:cNvPicPr>
            <a:picLocks noChangeAspect="1"/>
          </p:cNvPicPr>
          <p:nvPr/>
        </p:nvPicPr>
        <p:blipFill>
          <a:blip r:embed="rId2"/>
          <a:stretch>
            <a:fillRect/>
          </a:stretch>
        </p:blipFill>
        <p:spPr>
          <a:xfrm>
            <a:off x="2724150" y="159385"/>
            <a:ext cx="1238250" cy="1809750"/>
          </a:xfrm>
          <a:prstGeom prst="rect">
            <a:avLst/>
          </a:prstGeom>
        </p:spPr>
      </p:pic>
      <p:pic>
        <p:nvPicPr>
          <p:cNvPr id="4" name="图片 3"/>
          <p:cNvPicPr>
            <a:picLocks noChangeAspect="1"/>
          </p:cNvPicPr>
          <p:nvPr/>
        </p:nvPicPr>
        <p:blipFill>
          <a:blip r:embed="rId3"/>
          <a:stretch>
            <a:fillRect/>
          </a:stretch>
        </p:blipFill>
        <p:spPr>
          <a:xfrm>
            <a:off x="4618990" y="194310"/>
            <a:ext cx="1755775" cy="1852295"/>
          </a:xfrm>
          <a:prstGeom prst="rect">
            <a:avLst/>
          </a:prstGeom>
        </p:spPr>
      </p:pic>
      <p:pic>
        <p:nvPicPr>
          <p:cNvPr id="5" name="图片 4"/>
          <p:cNvPicPr>
            <a:picLocks noChangeAspect="1"/>
          </p:cNvPicPr>
          <p:nvPr/>
        </p:nvPicPr>
        <p:blipFill>
          <a:blip r:embed="rId4"/>
          <a:stretch>
            <a:fillRect/>
          </a:stretch>
        </p:blipFill>
        <p:spPr>
          <a:xfrm>
            <a:off x="6602730" y="544195"/>
            <a:ext cx="2003425" cy="1334770"/>
          </a:xfrm>
          <a:prstGeom prst="rect">
            <a:avLst/>
          </a:prstGeom>
        </p:spPr>
      </p:pic>
      <p:pic>
        <p:nvPicPr>
          <p:cNvPr id="6" name="图片 5"/>
          <p:cNvPicPr>
            <a:picLocks noChangeAspect="1"/>
          </p:cNvPicPr>
          <p:nvPr/>
        </p:nvPicPr>
        <p:blipFill>
          <a:blip r:embed="rId5"/>
          <a:stretch>
            <a:fillRect/>
          </a:stretch>
        </p:blipFill>
        <p:spPr>
          <a:xfrm>
            <a:off x="9260840" y="233045"/>
            <a:ext cx="1736090" cy="1736090"/>
          </a:xfrm>
          <a:prstGeom prst="rect">
            <a:avLst/>
          </a:prstGeom>
        </p:spPr>
      </p:pic>
      <p:pic>
        <p:nvPicPr>
          <p:cNvPr id="7" name="图片 6"/>
          <p:cNvPicPr>
            <a:picLocks noChangeAspect="1"/>
          </p:cNvPicPr>
          <p:nvPr/>
        </p:nvPicPr>
        <p:blipFill>
          <a:blip r:embed="rId6"/>
          <a:stretch>
            <a:fillRect/>
          </a:stretch>
        </p:blipFill>
        <p:spPr>
          <a:xfrm>
            <a:off x="408940" y="2794000"/>
            <a:ext cx="1811020" cy="1334770"/>
          </a:xfrm>
          <a:prstGeom prst="rect">
            <a:avLst/>
          </a:prstGeom>
        </p:spPr>
      </p:pic>
      <p:pic>
        <p:nvPicPr>
          <p:cNvPr id="8" name="图片 7"/>
          <p:cNvPicPr>
            <a:picLocks noChangeAspect="1"/>
          </p:cNvPicPr>
          <p:nvPr/>
        </p:nvPicPr>
        <p:blipFill>
          <a:blip r:embed="rId7"/>
          <a:stretch>
            <a:fillRect/>
          </a:stretch>
        </p:blipFill>
        <p:spPr>
          <a:xfrm>
            <a:off x="2838450" y="2694305"/>
            <a:ext cx="1237615" cy="1679575"/>
          </a:xfrm>
          <a:prstGeom prst="rect">
            <a:avLst/>
          </a:prstGeom>
        </p:spPr>
      </p:pic>
      <p:pic>
        <p:nvPicPr>
          <p:cNvPr id="9" name="图片 8"/>
          <p:cNvPicPr>
            <a:picLocks noChangeAspect="1"/>
          </p:cNvPicPr>
          <p:nvPr/>
        </p:nvPicPr>
        <p:blipFill>
          <a:blip r:embed="rId8"/>
          <a:stretch>
            <a:fillRect/>
          </a:stretch>
        </p:blipFill>
        <p:spPr>
          <a:xfrm>
            <a:off x="4547870" y="2794000"/>
            <a:ext cx="2084705" cy="1423670"/>
          </a:xfrm>
          <a:prstGeom prst="rect">
            <a:avLst/>
          </a:prstGeom>
        </p:spPr>
      </p:pic>
      <p:pic>
        <p:nvPicPr>
          <p:cNvPr id="10" name="图片 9"/>
          <p:cNvPicPr>
            <a:picLocks noChangeAspect="1"/>
          </p:cNvPicPr>
          <p:nvPr/>
        </p:nvPicPr>
        <p:blipFill>
          <a:blip r:embed="rId9"/>
          <a:stretch>
            <a:fillRect/>
          </a:stretch>
        </p:blipFill>
        <p:spPr>
          <a:xfrm>
            <a:off x="7342505" y="2545080"/>
            <a:ext cx="1236980" cy="1978025"/>
          </a:xfrm>
          <a:prstGeom prst="rect">
            <a:avLst/>
          </a:prstGeom>
        </p:spPr>
      </p:pic>
      <p:pic>
        <p:nvPicPr>
          <p:cNvPr id="11" name="图片 10"/>
          <p:cNvPicPr>
            <a:picLocks noChangeAspect="1"/>
          </p:cNvPicPr>
          <p:nvPr/>
        </p:nvPicPr>
        <p:blipFill>
          <a:blip r:embed="rId10"/>
          <a:stretch>
            <a:fillRect/>
          </a:stretch>
        </p:blipFill>
        <p:spPr>
          <a:xfrm>
            <a:off x="9461500" y="2484755"/>
            <a:ext cx="2023110" cy="2023110"/>
          </a:xfrm>
          <a:prstGeom prst="rect">
            <a:avLst/>
          </a:prstGeom>
        </p:spPr>
      </p:pic>
      <p:pic>
        <p:nvPicPr>
          <p:cNvPr id="12" name="图片 11"/>
          <p:cNvPicPr>
            <a:picLocks noChangeAspect="1"/>
          </p:cNvPicPr>
          <p:nvPr/>
        </p:nvPicPr>
        <p:blipFill>
          <a:blip r:embed="rId11"/>
          <a:stretch>
            <a:fillRect/>
          </a:stretch>
        </p:blipFill>
        <p:spPr>
          <a:xfrm>
            <a:off x="313690" y="4735830"/>
            <a:ext cx="1806575" cy="1678940"/>
          </a:xfrm>
          <a:prstGeom prst="rect">
            <a:avLst/>
          </a:prstGeom>
        </p:spPr>
      </p:pic>
      <p:pic>
        <p:nvPicPr>
          <p:cNvPr id="13" name="图片 12"/>
          <p:cNvPicPr>
            <a:picLocks noChangeAspect="1"/>
          </p:cNvPicPr>
          <p:nvPr/>
        </p:nvPicPr>
        <p:blipFill>
          <a:blip r:embed="rId12"/>
          <a:stretch>
            <a:fillRect/>
          </a:stretch>
        </p:blipFill>
        <p:spPr>
          <a:xfrm>
            <a:off x="2653030" y="4804410"/>
            <a:ext cx="1736090" cy="1610360"/>
          </a:xfrm>
          <a:prstGeom prst="rect">
            <a:avLst/>
          </a:prstGeom>
        </p:spPr>
      </p:pic>
      <p:pic>
        <p:nvPicPr>
          <p:cNvPr id="14" name="图片 13"/>
          <p:cNvPicPr>
            <a:picLocks noChangeAspect="1"/>
          </p:cNvPicPr>
          <p:nvPr/>
        </p:nvPicPr>
        <p:blipFill>
          <a:blip r:embed="rId13"/>
          <a:stretch>
            <a:fillRect/>
          </a:stretch>
        </p:blipFill>
        <p:spPr>
          <a:xfrm>
            <a:off x="5257800" y="4767580"/>
            <a:ext cx="1811020" cy="1684020"/>
          </a:xfrm>
          <a:prstGeom prst="rect">
            <a:avLst/>
          </a:prstGeom>
        </p:spPr>
      </p:pic>
      <p:pic>
        <p:nvPicPr>
          <p:cNvPr id="15" name="图片 14"/>
          <p:cNvPicPr>
            <a:picLocks noChangeAspect="1"/>
          </p:cNvPicPr>
          <p:nvPr/>
        </p:nvPicPr>
        <p:blipFill>
          <a:blip r:embed="rId14"/>
          <a:stretch>
            <a:fillRect/>
          </a:stretch>
        </p:blipFill>
        <p:spPr>
          <a:xfrm>
            <a:off x="7653655" y="4655820"/>
            <a:ext cx="2038985" cy="1838960"/>
          </a:xfrm>
          <a:prstGeom prst="rect">
            <a:avLst/>
          </a:prstGeom>
        </p:spPr>
      </p:pic>
      <p:pic>
        <p:nvPicPr>
          <p:cNvPr id="16" name="图片 15"/>
          <p:cNvPicPr>
            <a:picLocks noChangeAspect="1"/>
          </p:cNvPicPr>
          <p:nvPr/>
        </p:nvPicPr>
        <p:blipFill>
          <a:blip r:embed="rId15"/>
          <a:srcRect l="5685" r="41710" b="13426"/>
          <a:stretch>
            <a:fillRect/>
          </a:stretch>
        </p:blipFill>
        <p:spPr>
          <a:xfrm>
            <a:off x="10037445" y="4875530"/>
            <a:ext cx="1756410" cy="1619250"/>
          </a:xfrm>
          <a:prstGeom prst="rect">
            <a:avLst/>
          </a:prstGeom>
        </p:spPr>
      </p:pic>
      <p:sp>
        <p:nvSpPr>
          <p:cNvPr id="17" name="文本框 16"/>
          <p:cNvSpPr txBox="1"/>
          <p:nvPr/>
        </p:nvSpPr>
        <p:spPr>
          <a:xfrm>
            <a:off x="513080" y="2125980"/>
            <a:ext cx="1602740" cy="275590"/>
          </a:xfrm>
          <a:prstGeom prst="rect">
            <a:avLst/>
          </a:prstGeom>
          <a:noFill/>
        </p:spPr>
        <p:txBody>
          <a:bodyPr wrap="none" rtlCol="0">
            <a:spAutoFit/>
          </a:bodyPr>
          <a:p>
            <a:pPr algn="l"/>
            <a:r>
              <a:rPr lang="zh-CN" altLang="en-US" sz="1200"/>
              <a:t>1966年英格兰：威利</a:t>
            </a:r>
            <a:endParaRPr lang="zh-CN" altLang="en-US" sz="1200"/>
          </a:p>
        </p:txBody>
      </p:sp>
      <p:sp>
        <p:nvSpPr>
          <p:cNvPr id="18" name="文本框 17"/>
          <p:cNvSpPr txBox="1"/>
          <p:nvPr/>
        </p:nvSpPr>
        <p:spPr>
          <a:xfrm>
            <a:off x="2567305" y="2125980"/>
            <a:ext cx="1907540" cy="275590"/>
          </a:xfrm>
          <a:prstGeom prst="rect">
            <a:avLst/>
          </a:prstGeom>
          <a:noFill/>
        </p:spPr>
        <p:txBody>
          <a:bodyPr wrap="none" rtlCol="0">
            <a:spAutoFit/>
          </a:bodyPr>
          <a:p>
            <a:pPr algn="l"/>
            <a:r>
              <a:rPr lang="zh-CN" altLang="en-US" sz="1200"/>
              <a:t>1970年墨西哥：</a:t>
            </a:r>
            <a:r>
              <a:rPr lang="zh-CN" altLang="en-US" sz="1200">
                <a:sym typeface="+mn-ea"/>
              </a:rPr>
              <a:t>朱厄尼托</a:t>
            </a:r>
            <a:endParaRPr lang="zh-CN" altLang="en-US" sz="1200"/>
          </a:p>
        </p:txBody>
      </p:sp>
      <p:sp>
        <p:nvSpPr>
          <p:cNvPr id="19" name="文本框 18"/>
          <p:cNvSpPr txBox="1"/>
          <p:nvPr/>
        </p:nvSpPr>
        <p:spPr>
          <a:xfrm>
            <a:off x="4571365" y="2136775"/>
            <a:ext cx="2038350" cy="275590"/>
          </a:xfrm>
          <a:prstGeom prst="rect">
            <a:avLst/>
          </a:prstGeom>
          <a:noFill/>
        </p:spPr>
        <p:txBody>
          <a:bodyPr wrap="square" rtlCol="0" anchor="t">
            <a:spAutoFit/>
          </a:bodyPr>
          <a:p>
            <a:r>
              <a:rPr lang="zh-CN" altLang="en-US" sz="1200"/>
              <a:t>1974年德国：</a:t>
            </a:r>
            <a:r>
              <a:rPr lang="zh-CN" altLang="en-US" sz="1200">
                <a:sym typeface="+mn-ea"/>
              </a:rPr>
              <a:t>泰普和提普</a:t>
            </a:r>
            <a:endParaRPr lang="zh-CN" altLang="en-US" sz="1200">
              <a:sym typeface="+mn-ea"/>
            </a:endParaRPr>
          </a:p>
        </p:txBody>
      </p:sp>
      <p:sp>
        <p:nvSpPr>
          <p:cNvPr id="20" name="文本框 19"/>
          <p:cNvSpPr txBox="1"/>
          <p:nvPr/>
        </p:nvSpPr>
        <p:spPr>
          <a:xfrm>
            <a:off x="6841490" y="2136775"/>
            <a:ext cx="1811020" cy="275590"/>
          </a:xfrm>
          <a:prstGeom prst="rect">
            <a:avLst/>
          </a:prstGeom>
          <a:noFill/>
        </p:spPr>
        <p:txBody>
          <a:bodyPr wrap="square" rtlCol="0" anchor="t">
            <a:spAutoFit/>
          </a:bodyPr>
          <a:p>
            <a:r>
              <a:rPr lang="zh-CN" altLang="en-US" sz="1200"/>
              <a:t>1978年阿根廷：</a:t>
            </a:r>
            <a:r>
              <a:rPr lang="zh-CN" altLang="en-US" sz="1200">
                <a:sym typeface="+mn-ea"/>
              </a:rPr>
              <a:t>高切托</a:t>
            </a:r>
            <a:endParaRPr lang="zh-CN" altLang="en-US" sz="1200"/>
          </a:p>
        </p:txBody>
      </p:sp>
      <p:sp>
        <p:nvSpPr>
          <p:cNvPr id="21" name="文本框 20"/>
          <p:cNvSpPr txBox="1"/>
          <p:nvPr/>
        </p:nvSpPr>
        <p:spPr>
          <a:xfrm>
            <a:off x="9154795" y="2110105"/>
            <a:ext cx="2292985" cy="275590"/>
          </a:xfrm>
          <a:prstGeom prst="rect">
            <a:avLst/>
          </a:prstGeom>
          <a:noFill/>
        </p:spPr>
        <p:txBody>
          <a:bodyPr wrap="square" rtlCol="0" anchor="t">
            <a:spAutoFit/>
          </a:bodyPr>
          <a:p>
            <a:r>
              <a:rPr lang="zh-CN" altLang="en-US" sz="1200"/>
              <a:t>1982年西班牙：</a:t>
            </a:r>
            <a:r>
              <a:rPr lang="zh-CN" altLang="en-US" sz="1200">
                <a:sym typeface="+mn-ea"/>
              </a:rPr>
              <a:t>纳兰吉托</a:t>
            </a:r>
            <a:endParaRPr lang="zh-CN" altLang="en-US" sz="1200">
              <a:sym typeface="+mn-ea"/>
            </a:endParaRPr>
          </a:p>
        </p:txBody>
      </p:sp>
      <p:sp>
        <p:nvSpPr>
          <p:cNvPr id="22" name="文本框 21"/>
          <p:cNvSpPr txBox="1"/>
          <p:nvPr/>
        </p:nvSpPr>
        <p:spPr>
          <a:xfrm>
            <a:off x="408940" y="4248150"/>
            <a:ext cx="1907540" cy="306705"/>
          </a:xfrm>
          <a:prstGeom prst="rect">
            <a:avLst/>
          </a:prstGeom>
          <a:noFill/>
        </p:spPr>
        <p:txBody>
          <a:bodyPr wrap="square" rtlCol="0" anchor="t">
            <a:spAutoFit/>
          </a:bodyPr>
          <a:p>
            <a:r>
              <a:rPr lang="zh-CN" altLang="en-US" sz="1400"/>
              <a:t>1986年墨西哥：</a:t>
            </a:r>
            <a:r>
              <a:rPr lang="zh-CN" altLang="en-US" sz="1400">
                <a:sym typeface="+mn-ea"/>
              </a:rPr>
              <a:t>皮克</a:t>
            </a:r>
            <a:endParaRPr lang="zh-CN" altLang="en-US" sz="1400">
              <a:sym typeface="+mn-ea"/>
            </a:endParaRPr>
          </a:p>
        </p:txBody>
      </p:sp>
      <p:sp>
        <p:nvSpPr>
          <p:cNvPr id="23" name="文本框 22"/>
          <p:cNvSpPr txBox="1"/>
          <p:nvPr/>
        </p:nvSpPr>
        <p:spPr>
          <a:xfrm>
            <a:off x="2567305" y="4373880"/>
            <a:ext cx="1907540" cy="275590"/>
          </a:xfrm>
          <a:prstGeom prst="rect">
            <a:avLst/>
          </a:prstGeom>
          <a:noFill/>
        </p:spPr>
        <p:txBody>
          <a:bodyPr wrap="square" rtlCol="0" anchor="t">
            <a:spAutoFit/>
          </a:bodyPr>
          <a:p>
            <a:pPr algn="ctr"/>
            <a:r>
              <a:rPr lang="zh-CN" altLang="en-US" sz="1200"/>
              <a:t>1990年意大利：</a:t>
            </a:r>
            <a:r>
              <a:rPr lang="zh-CN" altLang="en-US" sz="1200">
                <a:sym typeface="+mn-ea"/>
              </a:rPr>
              <a:t>查奥</a:t>
            </a:r>
            <a:endParaRPr lang="zh-CN" altLang="en-US" sz="1200">
              <a:sym typeface="+mn-ea"/>
            </a:endParaRPr>
          </a:p>
        </p:txBody>
      </p:sp>
      <p:sp>
        <p:nvSpPr>
          <p:cNvPr id="24" name="文本框 23"/>
          <p:cNvSpPr txBox="1"/>
          <p:nvPr/>
        </p:nvSpPr>
        <p:spPr>
          <a:xfrm>
            <a:off x="4802505" y="4366260"/>
            <a:ext cx="2038985" cy="275590"/>
          </a:xfrm>
          <a:prstGeom prst="rect">
            <a:avLst/>
          </a:prstGeom>
          <a:noFill/>
        </p:spPr>
        <p:txBody>
          <a:bodyPr wrap="square" rtlCol="0" anchor="t">
            <a:spAutoFit/>
          </a:bodyPr>
          <a:p>
            <a:r>
              <a:rPr lang="zh-CN" altLang="en-US" sz="1200"/>
              <a:t>1994年美国：</a:t>
            </a:r>
            <a:r>
              <a:rPr lang="zh-CN" altLang="en-US" sz="1200">
                <a:sym typeface="+mn-ea"/>
              </a:rPr>
              <a:t>小狗射手</a:t>
            </a:r>
            <a:endParaRPr lang="zh-CN" altLang="en-US" sz="1200">
              <a:sym typeface="+mn-ea"/>
            </a:endParaRPr>
          </a:p>
        </p:txBody>
      </p:sp>
      <p:sp>
        <p:nvSpPr>
          <p:cNvPr id="25" name="文本框 24"/>
          <p:cNvSpPr txBox="1"/>
          <p:nvPr/>
        </p:nvSpPr>
        <p:spPr>
          <a:xfrm>
            <a:off x="7096760" y="4380230"/>
            <a:ext cx="2084705" cy="275590"/>
          </a:xfrm>
          <a:prstGeom prst="rect">
            <a:avLst/>
          </a:prstGeom>
          <a:noFill/>
        </p:spPr>
        <p:txBody>
          <a:bodyPr wrap="square" rtlCol="0" anchor="t">
            <a:spAutoFit/>
          </a:bodyPr>
          <a:p>
            <a:r>
              <a:rPr lang="zh-CN" altLang="en-US" sz="1200"/>
              <a:t>1998年法国：</a:t>
            </a:r>
            <a:r>
              <a:rPr lang="zh-CN" altLang="en-US" sz="1200">
                <a:sym typeface="+mn-ea"/>
              </a:rPr>
              <a:t>福蒂克斯</a:t>
            </a:r>
            <a:endParaRPr lang="zh-CN" altLang="en-US" sz="1200">
              <a:sym typeface="+mn-ea"/>
            </a:endParaRPr>
          </a:p>
        </p:txBody>
      </p:sp>
      <p:sp>
        <p:nvSpPr>
          <p:cNvPr id="26" name="文本框 25"/>
          <p:cNvSpPr txBox="1"/>
          <p:nvPr/>
        </p:nvSpPr>
        <p:spPr>
          <a:xfrm>
            <a:off x="9327515" y="4504690"/>
            <a:ext cx="2457450" cy="275590"/>
          </a:xfrm>
          <a:prstGeom prst="rect">
            <a:avLst/>
          </a:prstGeom>
          <a:noFill/>
        </p:spPr>
        <p:txBody>
          <a:bodyPr wrap="square" rtlCol="0" anchor="t">
            <a:spAutoFit/>
          </a:bodyPr>
          <a:p>
            <a:r>
              <a:rPr lang="zh-CN" altLang="en-US" sz="1200"/>
              <a:t>2002年日韩：</a:t>
            </a:r>
            <a:r>
              <a:rPr lang="zh-CN" altLang="en-US" sz="1200">
                <a:sym typeface="+mn-ea"/>
              </a:rPr>
              <a:t>卡兹、尼克、阿托</a:t>
            </a:r>
            <a:endParaRPr lang="zh-CN" altLang="en-US" sz="1200">
              <a:sym typeface="+mn-ea"/>
            </a:endParaRPr>
          </a:p>
        </p:txBody>
      </p:sp>
      <p:sp>
        <p:nvSpPr>
          <p:cNvPr id="27" name="文本框 26"/>
          <p:cNvSpPr txBox="1"/>
          <p:nvPr/>
        </p:nvSpPr>
        <p:spPr>
          <a:xfrm>
            <a:off x="284480" y="6401435"/>
            <a:ext cx="1935480" cy="275590"/>
          </a:xfrm>
          <a:prstGeom prst="rect">
            <a:avLst/>
          </a:prstGeom>
          <a:noFill/>
        </p:spPr>
        <p:txBody>
          <a:bodyPr wrap="square" rtlCol="0" anchor="t">
            <a:spAutoFit/>
          </a:bodyPr>
          <a:p>
            <a:r>
              <a:rPr lang="zh-CN" altLang="en-US" sz="1200"/>
              <a:t>2006年德国：</a:t>
            </a:r>
            <a:r>
              <a:rPr lang="zh-CN" altLang="en-US" sz="1200">
                <a:sym typeface="+mn-ea"/>
              </a:rPr>
              <a:t>格里奥六世</a:t>
            </a:r>
            <a:endParaRPr lang="zh-CN" altLang="en-US" sz="1200">
              <a:sym typeface="+mn-ea"/>
            </a:endParaRPr>
          </a:p>
        </p:txBody>
      </p:sp>
      <p:sp>
        <p:nvSpPr>
          <p:cNvPr id="28" name="文本框 27"/>
          <p:cNvSpPr txBox="1"/>
          <p:nvPr/>
        </p:nvSpPr>
        <p:spPr>
          <a:xfrm>
            <a:off x="2792095" y="6414770"/>
            <a:ext cx="1755775" cy="275590"/>
          </a:xfrm>
          <a:prstGeom prst="rect">
            <a:avLst/>
          </a:prstGeom>
          <a:noFill/>
        </p:spPr>
        <p:txBody>
          <a:bodyPr wrap="square" rtlCol="0" anchor="t">
            <a:spAutoFit/>
          </a:bodyPr>
          <a:p>
            <a:r>
              <a:rPr lang="zh-CN" altLang="en-US" sz="1200"/>
              <a:t>2010年南非：</a:t>
            </a:r>
            <a:r>
              <a:rPr lang="zh-CN" altLang="en-US" sz="1200">
                <a:sym typeface="+mn-ea"/>
              </a:rPr>
              <a:t>扎库米</a:t>
            </a:r>
            <a:endParaRPr lang="zh-CN" altLang="en-US" sz="1200">
              <a:sym typeface="+mn-ea"/>
            </a:endParaRPr>
          </a:p>
        </p:txBody>
      </p:sp>
      <p:sp>
        <p:nvSpPr>
          <p:cNvPr id="29" name="文本框 28"/>
          <p:cNvSpPr txBox="1"/>
          <p:nvPr/>
        </p:nvSpPr>
        <p:spPr>
          <a:xfrm>
            <a:off x="5219700" y="6414770"/>
            <a:ext cx="1934845" cy="275590"/>
          </a:xfrm>
          <a:prstGeom prst="rect">
            <a:avLst/>
          </a:prstGeom>
          <a:noFill/>
        </p:spPr>
        <p:txBody>
          <a:bodyPr wrap="square" rtlCol="0" anchor="t">
            <a:spAutoFit/>
          </a:bodyPr>
          <a:p>
            <a:r>
              <a:rPr lang="zh-CN" altLang="en-US" sz="1200"/>
              <a:t>2014年巴西：</a:t>
            </a:r>
            <a:r>
              <a:rPr lang="zh-CN" altLang="en-US" sz="1200">
                <a:sym typeface="+mn-ea"/>
              </a:rPr>
              <a:t>福来哥</a:t>
            </a:r>
            <a:endParaRPr lang="zh-CN" altLang="en-US" sz="1200">
              <a:sym typeface="+mn-ea"/>
            </a:endParaRPr>
          </a:p>
        </p:txBody>
      </p:sp>
      <p:sp>
        <p:nvSpPr>
          <p:cNvPr id="30" name="文本框 29"/>
          <p:cNvSpPr txBox="1"/>
          <p:nvPr/>
        </p:nvSpPr>
        <p:spPr>
          <a:xfrm>
            <a:off x="7760335" y="6487160"/>
            <a:ext cx="1907540" cy="275590"/>
          </a:xfrm>
          <a:prstGeom prst="rect">
            <a:avLst/>
          </a:prstGeom>
          <a:noFill/>
        </p:spPr>
        <p:txBody>
          <a:bodyPr wrap="square" rtlCol="0" anchor="t">
            <a:spAutoFit/>
          </a:bodyPr>
          <a:p>
            <a:r>
              <a:rPr lang="zh-CN" altLang="en-US" sz="1200"/>
              <a:t>2018年俄罗斯：</a:t>
            </a:r>
            <a:r>
              <a:rPr lang="zh-CN" altLang="en-US" sz="1200">
                <a:sym typeface="+mn-ea"/>
              </a:rPr>
              <a:t>扎比瓦卡</a:t>
            </a:r>
            <a:endParaRPr lang="zh-CN" altLang="en-US" sz="1200">
              <a:sym typeface="+mn-ea"/>
            </a:endParaRPr>
          </a:p>
        </p:txBody>
      </p:sp>
      <p:sp>
        <p:nvSpPr>
          <p:cNvPr id="31" name="文本框 30"/>
          <p:cNvSpPr txBox="1"/>
          <p:nvPr/>
        </p:nvSpPr>
        <p:spPr>
          <a:xfrm>
            <a:off x="10059670" y="6487160"/>
            <a:ext cx="1907540" cy="275590"/>
          </a:xfrm>
          <a:prstGeom prst="rect">
            <a:avLst/>
          </a:prstGeom>
          <a:noFill/>
        </p:spPr>
        <p:txBody>
          <a:bodyPr wrap="square" rtlCol="0" anchor="t">
            <a:spAutoFit/>
          </a:bodyPr>
          <a:p>
            <a:r>
              <a:rPr lang="zh-CN" altLang="en-US" sz="1200"/>
              <a:t>2022年卡塔尔：</a:t>
            </a:r>
            <a:r>
              <a:rPr lang="zh-CN" altLang="en-US" sz="1200">
                <a:sym typeface="+mn-ea"/>
              </a:rPr>
              <a:t>拉伊卜</a:t>
            </a:r>
            <a:endParaRPr lang="zh-CN" altLang="en-US" sz="1200">
              <a:sym typeface="+mn-ea"/>
            </a:endParaRPr>
          </a:p>
        </p:txBody>
      </p:sp>
    </p:spTree>
    <p:custDataLst>
      <p:tags r:id="rId1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19125" y="1569085"/>
            <a:ext cx="3484245" cy="941705"/>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7" name="文本框 26"/>
          <p:cNvSpPr txBox="1"/>
          <p:nvPr/>
        </p:nvSpPr>
        <p:spPr>
          <a:xfrm>
            <a:off x="646430" y="2510155"/>
            <a:ext cx="4925060" cy="2122805"/>
          </a:xfrm>
          <a:prstGeom prst="rect">
            <a:avLst/>
          </a:prstGeom>
          <a:noFill/>
        </p:spPr>
        <p:txBody>
          <a:bodyPr wrap="square" rtlCol="0">
            <a:spAutoFit/>
          </a:bodyPr>
          <a:lstStyle/>
          <a:p>
            <a:pPr algn="l" fontAlgn="auto">
              <a:lnSpc>
                <a:spcPct val="120000"/>
              </a:lnSpc>
            </a:pP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全球十大知名足球明星</a:t>
            </a:r>
            <a:endPar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3" name="文本框 12"/>
          <p:cNvSpPr txBox="1"/>
          <p:nvPr/>
        </p:nvSpPr>
        <p:spPr>
          <a:xfrm>
            <a:off x="640080" y="4659630"/>
            <a:ext cx="3685540" cy="33083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国际足联世界杯(FIFAWorld Cup)，简称世界杯</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1649730" y="1708468"/>
            <a:ext cx="2337435" cy="662940"/>
          </a:xfrm>
          <a:prstGeom prst="rect">
            <a:avLst/>
          </a:prstGeom>
          <a:noFill/>
        </p:spPr>
        <p:txBody>
          <a:bodyPr wrap="square" rtlCol="0">
            <a:spAutoFit/>
          </a:bodyPr>
          <a:lstStyle/>
          <a:p>
            <a:pPr algn="l" fontAlgn="auto">
              <a:lnSpc>
                <a:spcPct val="120000"/>
              </a:lnSpc>
            </a:pP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第四</a:t>
            </a: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部分</a:t>
            </a:r>
            <a:endPar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643255" y="2510155"/>
            <a:ext cx="4714875" cy="2122805"/>
          </a:xfrm>
          <a:prstGeom prst="rect">
            <a:avLst/>
          </a:prstGeom>
          <a:noFill/>
        </p:spPr>
        <p:txBody>
          <a:bodyPr wrap="square" rtlCol="0">
            <a:spAutoFit/>
          </a:bodyPr>
          <a:lstStyle/>
          <a:p>
            <a:pPr algn="l" fontAlgn="auto">
              <a:lnSpc>
                <a:spcPct val="120000"/>
              </a:lnSpc>
            </a:pP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全球十大知名足球明星</a:t>
            </a:r>
            <a:endPar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840740" y="1697038"/>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5" name="明月6"/>
          <p:cNvSpPr txBox="1"/>
          <p:nvPr/>
        </p:nvSpPr>
        <p:spPr>
          <a:xfrm>
            <a:off x="836930" y="18173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04</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pic>
        <p:nvPicPr>
          <p:cNvPr id="6" name="图片 5"/>
          <p:cNvPicPr>
            <a:picLocks noChangeAspect="1"/>
          </p:cNvPicPr>
          <p:nvPr/>
        </p:nvPicPr>
        <p:blipFill>
          <a:blip r:embed="rId1"/>
          <a:stretch>
            <a:fillRect/>
          </a:stretch>
        </p:blipFill>
        <p:spPr>
          <a:xfrm>
            <a:off x="5796915" y="1774190"/>
            <a:ext cx="5399405" cy="359473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4520248" y="169037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2" name="圆角矩形 11"/>
          <p:cNvSpPr/>
          <p:nvPr/>
        </p:nvSpPr>
        <p:spPr>
          <a:xfrm>
            <a:off x="8133398" y="169037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9" name="圆角矩形 8"/>
          <p:cNvSpPr/>
          <p:nvPr/>
        </p:nvSpPr>
        <p:spPr>
          <a:xfrm>
            <a:off x="934403" y="169037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336042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全球十大知名足球明星</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04</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937635" y="833755"/>
            <a:ext cx="68497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7" name="任意多边形: 形状 16"/>
          <p:cNvSpPr txBox="1"/>
          <p:nvPr/>
        </p:nvSpPr>
        <p:spPr>
          <a:xfrm>
            <a:off x="1198245" y="2898775"/>
            <a:ext cx="2623820" cy="20478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在世界十大球星中梅西出生于1987年，来自阿根廷，主要负责前锋位置，早在2000年的时候梅加入了巴塞罗那俱乐部并一直就职到今，他个人也凭借着出色的球技得到不少历史性的满贯和奖项。</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1" name="矩形: 圆角 10"/>
          <p:cNvSpPr/>
          <p:nvPr/>
        </p:nvSpPr>
        <p:spPr>
          <a:xfrm>
            <a:off x="1308100" y="207835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梅西</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2" name="任意多边形: 形状 21"/>
          <p:cNvSpPr txBox="1"/>
          <p:nvPr/>
        </p:nvSpPr>
        <p:spPr>
          <a:xfrm>
            <a:off x="4784090" y="2898775"/>
            <a:ext cx="2623820" cy="17684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贝利，1940年生于巴西，曾经被称为是当地的“球王”，主要负责前锋，他在足坛上的战绩可以说是非常惊人的，也被《时代周刊》评比为二十世纪最有影响力的人物。</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3" name="矩形: 圆角 22"/>
          <p:cNvSpPr/>
          <p:nvPr/>
        </p:nvSpPr>
        <p:spPr>
          <a:xfrm>
            <a:off x="4893945" y="207835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贝利</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6" name="任意多边形: 形状 25"/>
          <p:cNvSpPr txBox="1"/>
          <p:nvPr/>
        </p:nvSpPr>
        <p:spPr>
          <a:xfrm>
            <a:off x="8397240" y="2898775"/>
            <a:ext cx="2623820" cy="20478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C罗生于1985年，相信他是不少人一直以来比较喜欢的球星，他在03年的时候加入到了英超曼联，在不少的赛事中都有非常出色的表现，更以自己强大的能力斩获了不少足球界的殊荣。</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36" name="矩形: 圆角 35"/>
          <p:cNvSpPr/>
          <p:nvPr/>
        </p:nvSpPr>
        <p:spPr>
          <a:xfrm>
            <a:off x="8507095" y="207835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C罗</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8" name="圆角矩形 27"/>
          <p:cNvSpPr/>
          <p:nvPr/>
        </p:nvSpPr>
        <p:spPr>
          <a:xfrm>
            <a:off x="2091055" y="5510530"/>
            <a:ext cx="838200" cy="7620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5676900" y="5510530"/>
            <a:ext cx="838200" cy="7620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9290050" y="5510530"/>
            <a:ext cx="838200" cy="7620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4845368" y="543878"/>
            <a:ext cx="2500630" cy="1291590"/>
          </a:xfrm>
          <a:prstGeom prst="rect">
            <a:avLst/>
          </a:prstGeom>
          <a:noFill/>
        </p:spPr>
        <p:txBody>
          <a:bodyPr wrap="square" rtlCol="0">
            <a:spAutoFit/>
          </a:bodyPr>
          <a:lstStyle/>
          <a:p>
            <a:pPr algn="ctr" fontAlgn="auto">
              <a:lnSpc>
                <a:spcPct val="120000"/>
              </a:lnSpc>
            </a:pPr>
            <a:r>
              <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目录</a:t>
            </a:r>
            <a:endPar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9868535" y="345440"/>
            <a:ext cx="203835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861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33" name="明月10"/>
          <p:cNvSpPr/>
          <p:nvPr/>
        </p:nvSpPr>
        <p:spPr>
          <a:xfrm>
            <a:off x="3504565" y="2775585"/>
            <a:ext cx="2338070" cy="2638425"/>
          </a:xfrm>
          <a:prstGeom prst="roundRect">
            <a:avLst>
              <a:gd name="adj" fmla="val 5568"/>
            </a:avLst>
          </a:prstGeom>
          <a:solidFill>
            <a:schemeClr val="bg1"/>
          </a:solidFill>
          <a:ln>
            <a:noFill/>
          </a:ln>
          <a:effectLst>
            <a:outerShdw blurRad="330200" dist="38100" dir="5400000" algn="t" rotWithShape="0">
              <a:srgbClr val="346A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4" name="明月10"/>
          <p:cNvSpPr/>
          <p:nvPr/>
        </p:nvSpPr>
        <p:spPr>
          <a:xfrm>
            <a:off x="6203315" y="2775585"/>
            <a:ext cx="2338070" cy="2638425"/>
          </a:xfrm>
          <a:prstGeom prst="roundRect">
            <a:avLst>
              <a:gd name="adj" fmla="val 5568"/>
            </a:avLst>
          </a:prstGeom>
          <a:solidFill>
            <a:schemeClr val="bg1"/>
          </a:solidFill>
          <a:ln>
            <a:noFill/>
          </a:ln>
          <a:effectLst>
            <a:outerShdw blurRad="330200" dist="38100" dir="5400000" algn="t" rotWithShape="0">
              <a:srgbClr val="346A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5" name="明月10"/>
          <p:cNvSpPr/>
          <p:nvPr/>
        </p:nvSpPr>
        <p:spPr>
          <a:xfrm>
            <a:off x="8933815" y="2775585"/>
            <a:ext cx="2338070" cy="2638425"/>
          </a:xfrm>
          <a:prstGeom prst="roundRect">
            <a:avLst>
              <a:gd name="adj" fmla="val 5568"/>
            </a:avLst>
          </a:prstGeom>
          <a:solidFill>
            <a:schemeClr val="bg1"/>
          </a:solidFill>
          <a:ln>
            <a:noFill/>
          </a:ln>
          <a:effectLst>
            <a:outerShdw blurRad="330200" dist="38100" dir="5400000" algn="t" rotWithShape="0">
              <a:srgbClr val="346A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7" name="明月10"/>
          <p:cNvSpPr/>
          <p:nvPr/>
        </p:nvSpPr>
        <p:spPr>
          <a:xfrm>
            <a:off x="815975" y="2775585"/>
            <a:ext cx="2338070" cy="2638425"/>
          </a:xfrm>
          <a:prstGeom prst="roundRect">
            <a:avLst>
              <a:gd name="adj" fmla="val 5568"/>
            </a:avLst>
          </a:prstGeom>
          <a:solidFill>
            <a:schemeClr val="bg1"/>
          </a:solidFill>
          <a:ln>
            <a:noFill/>
          </a:ln>
          <a:effectLst>
            <a:outerShdw blurRad="330200" dist="38100" dir="5400000" algn="t" rotWithShape="0">
              <a:srgbClr val="346A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81" name="明月6"/>
          <p:cNvSpPr txBox="1"/>
          <p:nvPr/>
        </p:nvSpPr>
        <p:spPr>
          <a:xfrm>
            <a:off x="1269365" y="3455670"/>
            <a:ext cx="1431290" cy="798830"/>
          </a:xfrm>
          <a:prstGeom prst="rect">
            <a:avLst/>
          </a:prstGeom>
          <a:noFill/>
        </p:spPr>
        <p:txBody>
          <a:bodyPr wrap="square" rtlCol="0">
            <a:spAutoFit/>
          </a:bodyPr>
          <a:lstStyle/>
          <a:p>
            <a:pPr algn="ctr"/>
            <a:r>
              <a:rPr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300" dirty="0">
              <a:ln w="0">
                <a:noFill/>
              </a:ln>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3" name="椭圆 2"/>
          <p:cNvSpPr/>
          <p:nvPr/>
        </p:nvSpPr>
        <p:spPr>
          <a:xfrm>
            <a:off x="1642110" y="2499360"/>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4" name="明月6"/>
          <p:cNvSpPr txBox="1"/>
          <p:nvPr/>
        </p:nvSpPr>
        <p:spPr>
          <a:xfrm>
            <a:off x="1638300" y="26174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41" name="明月4"/>
          <p:cNvSpPr/>
          <p:nvPr>
            <p:custDataLst>
              <p:tags r:id="rId1"/>
            </p:custDataLst>
          </p:nvPr>
        </p:nvSpPr>
        <p:spPr>
          <a:xfrm>
            <a:off x="3107373" y="1323975"/>
            <a:ext cx="5976620" cy="629920"/>
          </a:xfrm>
          <a:prstGeom prst="rect">
            <a:avLst/>
          </a:prstGeom>
        </p:spPr>
        <p:txBody>
          <a:bodyPr vert="horz" wrap="square">
            <a:spAutoFit/>
          </a:bodyPr>
          <a:lstStyle/>
          <a:p>
            <a:pPr algn="dist"/>
            <a:r>
              <a:rPr lang="en-US" altLang="zh-CN" sz="3500" dirty="0">
                <a:ln>
                  <a:noFill/>
                </a:ln>
                <a:solidFill>
                  <a:srgbClr val="479300">
                    <a:alpha val="14000"/>
                  </a:srgbClr>
                </a:solidFill>
                <a:latin typeface="汉仪旗黑-85S" panose="00020600040101010101" charset="-122"/>
                <a:ea typeface="汉仪旗黑-85S" panose="00020600040101010101" charset="-122"/>
                <a:cs typeface="汉仪旗黑-60S" panose="00020600040101010101" charset="-122"/>
              </a:rPr>
              <a:t>CONTENTS</a:t>
            </a:r>
            <a:endParaRPr lang="en-US" altLang="zh-CN" sz="3500" dirty="0">
              <a:ln>
                <a:noFill/>
              </a:ln>
              <a:solidFill>
                <a:srgbClr val="479300">
                  <a:alpha val="14000"/>
                </a:srgbClr>
              </a:solidFill>
              <a:latin typeface="汉仪旗黑-85S" panose="00020600040101010101" charset="-122"/>
              <a:ea typeface="汉仪旗黑-85S" panose="00020600040101010101" charset="-122"/>
              <a:cs typeface="汉仪旗黑-60S" panose="00020600040101010101" charset="-122"/>
            </a:endParaRPr>
          </a:p>
        </p:txBody>
      </p:sp>
      <p:sp>
        <p:nvSpPr>
          <p:cNvPr id="7" name="明月6"/>
          <p:cNvSpPr txBox="1"/>
          <p:nvPr/>
        </p:nvSpPr>
        <p:spPr>
          <a:xfrm>
            <a:off x="3957955" y="3455670"/>
            <a:ext cx="1431290" cy="798830"/>
          </a:xfrm>
          <a:prstGeom prst="rect">
            <a:avLst/>
          </a:prstGeom>
          <a:noFill/>
        </p:spPr>
        <p:txBody>
          <a:bodyPr wrap="square" rtlCol="0">
            <a:spAutoFit/>
          </a:bodyPr>
          <a:lstStyle/>
          <a:p>
            <a:pPr algn="ctr"/>
            <a:r>
              <a:rPr lang="zh-CN" altLang="en-US"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卡塔尔世界杯</a:t>
            </a:r>
            <a:endParaRPr lang="zh-CN" altLang="en-US" sz="2300" dirty="0">
              <a:ln w="0">
                <a:noFill/>
              </a:ln>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9" name="椭圆 8"/>
          <p:cNvSpPr/>
          <p:nvPr/>
        </p:nvSpPr>
        <p:spPr>
          <a:xfrm>
            <a:off x="4330700" y="2499360"/>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0" name="明月6"/>
          <p:cNvSpPr txBox="1"/>
          <p:nvPr/>
        </p:nvSpPr>
        <p:spPr>
          <a:xfrm>
            <a:off x="4326890" y="26174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02</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3" name="明月6"/>
          <p:cNvSpPr txBox="1"/>
          <p:nvPr/>
        </p:nvSpPr>
        <p:spPr>
          <a:xfrm>
            <a:off x="6543040" y="3455670"/>
            <a:ext cx="1658620" cy="798830"/>
          </a:xfrm>
          <a:prstGeom prst="rect">
            <a:avLst/>
          </a:prstGeom>
          <a:noFill/>
        </p:spPr>
        <p:txBody>
          <a:bodyPr wrap="square" rtlCol="0">
            <a:spAutoFit/>
          </a:bodyPr>
          <a:lstStyle/>
          <a:p>
            <a:pPr algn="ctr"/>
            <a:r>
              <a:rPr lang="zh-CN" altLang="en-US"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历史的世界杯</a:t>
            </a:r>
            <a:r>
              <a:rPr lang="zh-CN" altLang="en-US"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吉祥物</a:t>
            </a:r>
            <a:endParaRPr lang="zh-CN" altLang="en-US"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6" name="椭圆 5"/>
          <p:cNvSpPr/>
          <p:nvPr/>
        </p:nvSpPr>
        <p:spPr>
          <a:xfrm>
            <a:off x="7029450" y="2499360"/>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2" name="明月6"/>
          <p:cNvSpPr txBox="1"/>
          <p:nvPr/>
        </p:nvSpPr>
        <p:spPr>
          <a:xfrm>
            <a:off x="7025640" y="26174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03</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9" name="明月6"/>
          <p:cNvSpPr txBox="1"/>
          <p:nvPr/>
        </p:nvSpPr>
        <p:spPr>
          <a:xfrm>
            <a:off x="9273540" y="3455670"/>
            <a:ext cx="1658620" cy="1153160"/>
          </a:xfrm>
          <a:prstGeom prst="rect">
            <a:avLst/>
          </a:prstGeom>
          <a:noFill/>
        </p:spPr>
        <p:txBody>
          <a:bodyPr wrap="square" rtlCol="0">
            <a:spAutoFit/>
          </a:bodyPr>
          <a:lstStyle/>
          <a:p>
            <a:pPr algn="ctr"/>
            <a:r>
              <a:rPr lang="zh-CN" altLang="en-US" sz="23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当今全球十大知名足球明星</a:t>
            </a:r>
            <a:endParaRPr lang="zh-CN" altLang="en-US" sz="2300" dirty="0">
              <a:ln w="0">
                <a:noFill/>
              </a:ln>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1" name="椭圆 20"/>
          <p:cNvSpPr/>
          <p:nvPr/>
        </p:nvSpPr>
        <p:spPr>
          <a:xfrm>
            <a:off x="9759950" y="2499360"/>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2" name="明月6"/>
          <p:cNvSpPr txBox="1"/>
          <p:nvPr/>
        </p:nvSpPr>
        <p:spPr>
          <a:xfrm>
            <a:off x="9756140" y="2617470"/>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04</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40" name="明月3"/>
          <p:cNvSpPr/>
          <p:nvPr/>
        </p:nvSpPr>
        <p:spPr>
          <a:xfrm>
            <a:off x="5178743" y="543878"/>
            <a:ext cx="1833880" cy="1291590"/>
          </a:xfrm>
          <a:prstGeom prst="rect">
            <a:avLst/>
          </a:prstGeom>
        </p:spPr>
        <p:txBody>
          <a:bodyPr vert="horz" wrap="square" rtlCol="0">
            <a:spAutoFit/>
          </a:bodyPr>
          <a:lstStyle/>
          <a:p>
            <a:pPr lvl="0" algn="l">
              <a:lnSpc>
                <a:spcPct val="120000"/>
              </a:lnSpc>
              <a:spcBef>
                <a:spcPts val="50"/>
              </a:spcBef>
              <a:spcAft>
                <a:spcPts val="50"/>
              </a:spcAft>
              <a:buClrTx/>
              <a:buSzTx/>
              <a:buFontTx/>
            </a:pPr>
            <a:r>
              <a:rPr lang="zh-CN" altLang="en-US" sz="6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目录</a:t>
            </a:r>
            <a:endParaRPr lang="zh-CN" altLang="en-US" sz="6500" dirty="0">
              <a:ln w="12700">
                <a:noFill/>
              </a:ln>
              <a:solidFill>
                <a:schemeClr val="tx1">
                  <a:lumMod val="75000"/>
                  <a:lumOff val="25000"/>
                </a:schemeClr>
              </a:solidFill>
              <a:uFillTx/>
              <a:latin typeface="汉仪旗黑-60S" panose="00020600040101010101" charset="-122"/>
              <a:ea typeface="汉仪旗黑-60S" panose="00020600040101010101" charset="-122"/>
              <a:cs typeface="汉仪雅酷黑简" panose="00020600040101010101" charset="-122"/>
              <a:sym typeface="+mn-ea"/>
            </a:endParaRPr>
          </a:p>
        </p:txBody>
      </p:sp>
      <p:grpSp>
        <p:nvGrpSpPr>
          <p:cNvPr id="29" name="组合 28"/>
          <p:cNvGrpSpPr/>
          <p:nvPr/>
        </p:nvGrpSpPr>
        <p:grpSpPr>
          <a:xfrm>
            <a:off x="11333480" y="6408420"/>
            <a:ext cx="388620" cy="87630"/>
            <a:chOff x="15201" y="9807"/>
            <a:chExt cx="2674" cy="604"/>
          </a:xfrm>
        </p:grpSpPr>
        <p:sp>
          <p:nvSpPr>
            <p:cNvPr id="25" name="椭圆 24"/>
            <p:cNvSpPr/>
            <p:nvPr/>
          </p:nvSpPr>
          <p:spPr>
            <a:xfrm>
              <a:off x="15201" y="9807"/>
              <a:ext cx="605" cy="605"/>
            </a:xfrm>
            <a:prstGeom prst="ellipse">
              <a:avLst/>
            </a:prstGeom>
            <a:solidFill>
              <a:srgbClr val="4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6" name="椭圆 25"/>
            <p:cNvSpPr/>
            <p:nvPr/>
          </p:nvSpPr>
          <p:spPr>
            <a:xfrm>
              <a:off x="16223" y="9807"/>
              <a:ext cx="605" cy="605"/>
            </a:xfrm>
            <a:prstGeom prst="ellipse">
              <a:avLst/>
            </a:prstGeom>
            <a:noFill/>
            <a:ln>
              <a:solidFill>
                <a:srgbClr val="479300"/>
              </a:solidFill>
            </a:ln>
            <a:extLst>
              <a:ext uri="{909E8E84-426E-40DD-AFC4-6F175D3DCCD1}">
                <a14:hiddenFill xmlns:a14="http://schemas.microsoft.com/office/drawing/2010/main">
                  <a:solidFill>
                    <a:srgbClr val="4E99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8" name="椭圆 27"/>
            <p:cNvSpPr/>
            <p:nvPr/>
          </p:nvSpPr>
          <p:spPr>
            <a:xfrm>
              <a:off x="17271" y="9807"/>
              <a:ext cx="605" cy="605"/>
            </a:xfrm>
            <a:prstGeom prst="ellipse">
              <a:avLst/>
            </a:prstGeom>
            <a:solidFill>
              <a:srgbClr val="4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515168" y="173228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3" name="圆角矩形 12"/>
          <p:cNvSpPr/>
          <p:nvPr/>
        </p:nvSpPr>
        <p:spPr>
          <a:xfrm>
            <a:off x="7946708" y="173228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4" name="圆角矩形 13"/>
          <p:cNvSpPr/>
          <p:nvPr/>
        </p:nvSpPr>
        <p:spPr>
          <a:xfrm>
            <a:off x="1082993" y="1732280"/>
            <a:ext cx="3150870" cy="424243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336042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全球十大知名足球明星</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04</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937635" y="833755"/>
            <a:ext cx="68497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0" name="任意多边形: 形状 9"/>
          <p:cNvSpPr txBox="1"/>
          <p:nvPr/>
        </p:nvSpPr>
        <p:spPr>
          <a:xfrm>
            <a:off x="1358583" y="2990215"/>
            <a:ext cx="2599690" cy="14890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齐达内生于1972年的法国，[bai]从1989年开始进入到专业的足球领域，在各种世界级别的比赛中有着惊人的表现，也形成了自己招牌的动作。</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1" name="矩形: 圆角 10"/>
          <p:cNvSpPr/>
          <p:nvPr/>
        </p:nvSpPr>
        <p:spPr>
          <a:xfrm>
            <a:off x="1456690" y="208089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齐达内</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9" name="任意多边形: 形状 18"/>
          <p:cNvSpPr txBox="1"/>
          <p:nvPr/>
        </p:nvSpPr>
        <p:spPr>
          <a:xfrm>
            <a:off x="4790758" y="2990215"/>
            <a:ext cx="2599690" cy="17684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内马尔来自巴西，主要是负责前锋，他被誉为是天才球员，在16年奥运会的时候内马尔以破门和点球致胜的技术圆梦了奥运金牌，在其它相关的赛事中也取得了非常不错的成绩。</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0" name="矩形: 圆角 19"/>
          <p:cNvSpPr/>
          <p:nvPr/>
        </p:nvSpPr>
        <p:spPr>
          <a:xfrm>
            <a:off x="4888865" y="208089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内马尔</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3" name="任意多边形: 形状 22"/>
          <p:cNvSpPr txBox="1"/>
          <p:nvPr/>
        </p:nvSpPr>
        <p:spPr>
          <a:xfrm>
            <a:off x="8222298" y="2990215"/>
            <a:ext cx="2599690" cy="1768475"/>
          </a:xfrm>
          <a:custGeom>
            <a:avLst/>
            <a:gdLst>
              <a:gd name="connsiteX0" fmla="*/ 74295 w 3233057"/>
              <a:gd name="connsiteY0" fmla="*/ 0 h 2894157"/>
              <a:gd name="connsiteX1" fmla="*/ 3158762 w 3233057"/>
              <a:gd name="connsiteY1" fmla="*/ 0 h 2894157"/>
              <a:gd name="connsiteX2" fmla="*/ 3233057 w 3233057"/>
              <a:gd name="connsiteY2" fmla="*/ 74295 h 2894157"/>
              <a:gd name="connsiteX3" fmla="*/ 3233057 w 3233057"/>
              <a:gd name="connsiteY3" fmla="*/ 192629 h 2894157"/>
              <a:gd name="connsiteX4" fmla="*/ 3233057 w 3233057"/>
              <a:gd name="connsiteY4" fmla="*/ 371467 h 2894157"/>
              <a:gd name="connsiteX5" fmla="*/ 3233057 w 3233057"/>
              <a:gd name="connsiteY5" fmla="*/ 2522690 h 2894157"/>
              <a:gd name="connsiteX6" fmla="*/ 3233057 w 3233057"/>
              <a:gd name="connsiteY6" fmla="*/ 2645229 h 2894157"/>
              <a:gd name="connsiteX7" fmla="*/ 3233057 w 3233057"/>
              <a:gd name="connsiteY7" fmla="*/ 2819862 h 2894157"/>
              <a:gd name="connsiteX8" fmla="*/ 3158762 w 3233057"/>
              <a:gd name="connsiteY8" fmla="*/ 2894157 h 2894157"/>
              <a:gd name="connsiteX9" fmla="*/ 74295 w 3233057"/>
              <a:gd name="connsiteY9" fmla="*/ 2894157 h 2894157"/>
              <a:gd name="connsiteX10" fmla="*/ 0 w 3233057"/>
              <a:gd name="connsiteY10" fmla="*/ 2819862 h 2894157"/>
              <a:gd name="connsiteX11" fmla="*/ 0 w 3233057"/>
              <a:gd name="connsiteY11" fmla="*/ 2522690 h 2894157"/>
              <a:gd name="connsiteX12" fmla="*/ 0 w 3233057"/>
              <a:gd name="connsiteY12" fmla="*/ 2522690 h 2894157"/>
              <a:gd name="connsiteX13" fmla="*/ 0 w 3233057"/>
              <a:gd name="connsiteY13" fmla="*/ 371467 h 2894157"/>
              <a:gd name="connsiteX14" fmla="*/ 0 w 3233057"/>
              <a:gd name="connsiteY14" fmla="*/ 192629 h 2894157"/>
              <a:gd name="connsiteX15" fmla="*/ 0 w 3233057"/>
              <a:gd name="connsiteY15" fmla="*/ 74295 h 2894157"/>
              <a:gd name="connsiteX16" fmla="*/ 74295 w 3233057"/>
              <a:gd name="connsiteY16" fmla="*/ 0 h 289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3057" h="2894157">
                <a:moveTo>
                  <a:pt x="74295" y="0"/>
                </a:moveTo>
                <a:lnTo>
                  <a:pt x="3158762" y="0"/>
                </a:lnTo>
                <a:cubicBezTo>
                  <a:pt x="3199794" y="0"/>
                  <a:pt x="3233057" y="33263"/>
                  <a:pt x="3233057" y="74295"/>
                </a:cubicBezTo>
                <a:lnTo>
                  <a:pt x="3233057" y="192629"/>
                </a:lnTo>
                <a:lnTo>
                  <a:pt x="3233057" y="371467"/>
                </a:lnTo>
                <a:lnTo>
                  <a:pt x="3233057" y="2522690"/>
                </a:lnTo>
                <a:lnTo>
                  <a:pt x="3233057" y="2645229"/>
                </a:lnTo>
                <a:lnTo>
                  <a:pt x="3233057" y="2819862"/>
                </a:lnTo>
                <a:cubicBezTo>
                  <a:pt x="3233057" y="2860894"/>
                  <a:pt x="3199794" y="2894157"/>
                  <a:pt x="3158762" y="2894157"/>
                </a:cubicBezTo>
                <a:lnTo>
                  <a:pt x="74295" y="2894157"/>
                </a:lnTo>
                <a:cubicBezTo>
                  <a:pt x="33263" y="2894157"/>
                  <a:pt x="0" y="2860894"/>
                  <a:pt x="0" y="2819862"/>
                </a:cubicBezTo>
                <a:lnTo>
                  <a:pt x="0" y="2522690"/>
                </a:lnTo>
                <a:lnTo>
                  <a:pt x="0" y="2522690"/>
                </a:lnTo>
                <a:lnTo>
                  <a:pt x="0" y="371467"/>
                </a:lnTo>
                <a:lnTo>
                  <a:pt x="0" y="192629"/>
                </a:lnTo>
                <a:lnTo>
                  <a:pt x="0" y="74295"/>
                </a:lnTo>
                <a:cubicBezTo>
                  <a:pt x="0" y="33263"/>
                  <a:pt x="33263" y="0"/>
                  <a:pt x="74295" y="0"/>
                </a:cubicBezTo>
                <a:close/>
              </a:path>
            </a:pathLst>
          </a:custGeom>
          <a:noFill/>
        </p:spPr>
        <p:txBody>
          <a:bodyPr vert="horz" wrap="square" lIns="91440" tIns="45720" rIns="91440" bIns="45720" numCol="1" spcCol="0" rtlCol="0" fromWordArt="0" anchor="t" anchorCtr="0" forceAA="0" compatLnSpc="0">
            <a:spAutoFit/>
          </a:bodyPr>
          <a:lstStyle/>
          <a:p>
            <a:pPr lvl="0" algn="ctr">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在世界十大球星中博格巴主要负责中场，现就职于曼彻斯特联足球俱乐部，他的球技当然是非常不错的，而且还是以细腻而出名，在当今也球坛上备受瞩目的一位球员。</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4" name="矩形: 圆角 23"/>
          <p:cNvSpPr/>
          <p:nvPr/>
        </p:nvSpPr>
        <p:spPr>
          <a:xfrm>
            <a:off x="8320405" y="208089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博格巴</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30" name="圆角矩形 29"/>
          <p:cNvSpPr/>
          <p:nvPr/>
        </p:nvSpPr>
        <p:spPr>
          <a:xfrm>
            <a:off x="9103043" y="5460365"/>
            <a:ext cx="838200" cy="8255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5671503" y="5460365"/>
            <a:ext cx="838200" cy="8255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2239328" y="5460365"/>
            <a:ext cx="838200" cy="82550"/>
          </a:xfrm>
          <a:prstGeom prst="roundRect">
            <a:avLst>
              <a:gd name="adj" fmla="val 50000"/>
            </a:avLst>
          </a:prstGeom>
          <a:solidFill>
            <a:srgbClr val="4793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6190615" y="1577340"/>
            <a:ext cx="4700270" cy="216471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5" name="圆角矩形 14"/>
          <p:cNvSpPr/>
          <p:nvPr/>
        </p:nvSpPr>
        <p:spPr>
          <a:xfrm>
            <a:off x="1040130" y="3872230"/>
            <a:ext cx="4700270" cy="216471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6" name="圆角矩形 15"/>
          <p:cNvSpPr/>
          <p:nvPr/>
        </p:nvSpPr>
        <p:spPr>
          <a:xfrm>
            <a:off x="6190615" y="3872230"/>
            <a:ext cx="4700270" cy="216471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4" name="圆角矩形 13"/>
          <p:cNvSpPr/>
          <p:nvPr/>
        </p:nvSpPr>
        <p:spPr>
          <a:xfrm>
            <a:off x="1040130" y="1577340"/>
            <a:ext cx="4700270" cy="2164715"/>
          </a:xfrm>
          <a:prstGeom prst="roundRect">
            <a:avLst>
              <a:gd name="adj" fmla="val 8695"/>
            </a:avLst>
          </a:prstGeom>
          <a:gradFill>
            <a:gsLst>
              <a:gs pos="0">
                <a:srgbClr val="3F8000">
                  <a:alpha val="18000"/>
                </a:srgbClr>
              </a:gs>
              <a:gs pos="100000">
                <a:srgbClr val="9ADA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336042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全球十大知名足球明星</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04</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937635" y="833755"/>
            <a:ext cx="684974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9" name="文本框 8"/>
          <p:cNvSpPr txBox="1"/>
          <p:nvPr/>
        </p:nvSpPr>
        <p:spPr>
          <a:xfrm>
            <a:off x="1383030" y="2438400"/>
            <a:ext cx="4140835" cy="1050290"/>
          </a:xfrm>
          <a:prstGeom prst="rect">
            <a:avLst/>
          </a:prstGeom>
          <a:noFill/>
        </p:spPr>
        <p:txBody>
          <a:bodyPr vert="horz" wrap="square" lIns="91440" tIns="45720" rIns="91440" bIns="45720" numCol="1" spcCol="0" rtlCol="0" fromWordArt="0" anchor="t" anchorCtr="0" forceAA="0" compatLnSpc="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罗伊斯生于1989年，是德国籍的球员，主要负责中场、前锋的位置，现在就职多特蒙德足球俱乐部，毫不夸张的说他凭借着超好的球技每年在各大比赛中都有着很重要且很出色的表现。</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0" name="矩形: 圆角 2"/>
          <p:cNvSpPr/>
          <p:nvPr/>
        </p:nvSpPr>
        <p:spPr>
          <a:xfrm>
            <a:off x="1347470" y="180911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罗伊斯</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2" name="文本框 11"/>
          <p:cNvSpPr txBox="1"/>
          <p:nvPr/>
        </p:nvSpPr>
        <p:spPr>
          <a:xfrm>
            <a:off x="1383030" y="4753610"/>
            <a:ext cx="4140835" cy="810260"/>
          </a:xfrm>
          <a:prstGeom prst="rect">
            <a:avLst/>
          </a:prstGeom>
          <a:noFill/>
        </p:spPr>
        <p:txBody>
          <a:bodyPr vert="horz" wrap="square" lIns="91440" tIns="45720" rIns="91440" bIns="45720" numCol="1" spcCol="0" rtlCol="0" fromWordArt="0" anchor="t" anchorCtr="0" forceAA="0" compatLnSpc="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在世界十大球星中莱万多夫斯基生于1988年，是波兰国家队队长，主要负责前锋，他的传球技术可谓是出神入化，而且在其它方面也是很有造诣的。</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7" name="矩形: 圆角 16"/>
          <p:cNvSpPr/>
          <p:nvPr/>
        </p:nvSpPr>
        <p:spPr>
          <a:xfrm>
            <a:off x="1347470" y="412432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莱万多夫斯基</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9" name="文本框 18"/>
          <p:cNvSpPr txBox="1"/>
          <p:nvPr/>
        </p:nvSpPr>
        <p:spPr>
          <a:xfrm>
            <a:off x="6548120" y="2438400"/>
            <a:ext cx="3988435" cy="1050290"/>
          </a:xfrm>
          <a:prstGeom prst="rect">
            <a:avLst/>
          </a:prstGeom>
          <a:noFill/>
        </p:spPr>
        <p:txBody>
          <a:bodyPr vert="horz" wrap="square" lIns="91440" tIns="45720" rIns="91440" bIns="45720" numCol="1" spcCol="0" rtlCol="0" fromWordArt="0" anchor="t" anchorCtr="0" forceAA="0" compatLnSpc="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拉莫斯生于1986年，主要负责中后卫，每年他在球场上的战绩都是相当不错的，也帮助过皇家马德里夺得第十座欧洲冠军奖杯，各种球界的获奖榜单中也都会有他的身影出现。</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0" name="矩形: 圆角 19"/>
          <p:cNvSpPr/>
          <p:nvPr/>
        </p:nvSpPr>
        <p:spPr>
          <a:xfrm>
            <a:off x="6512560" y="180911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拉莫斯</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5" name="文本框 24"/>
          <p:cNvSpPr txBox="1"/>
          <p:nvPr/>
        </p:nvSpPr>
        <p:spPr>
          <a:xfrm>
            <a:off x="6548120" y="4753610"/>
            <a:ext cx="3988435" cy="1050290"/>
          </a:xfrm>
          <a:prstGeom prst="rect">
            <a:avLst/>
          </a:prstGeom>
          <a:noFill/>
        </p:spPr>
        <p:txBody>
          <a:bodyPr vert="horz" wrap="square" lIns="91440" tIns="45720" rIns="91440" bIns="45720" numCol="1" spcCol="0" rtlCol="0" fromWordArt="0" anchor="t" anchorCtr="0" forceAA="0" compatLnSpc="0">
            <a:spAutoFit/>
          </a:bodyPr>
          <a:lstStyle/>
          <a:p>
            <a:pPr lvl="0" algn="l">
              <a:lnSpc>
                <a:spcPct val="130000"/>
              </a:lnSpc>
              <a:buClrTx/>
              <a:buSzTx/>
              <a:buFontTx/>
            </a:pPr>
            <a:r>
              <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苏亚雷斯生于1987年，[bai]是乌拉圭非常有知名度的以为球员，主要负责前锋，现在就职于巴塞罗那足球俱乐部，很早的时候就荣获了不少球界中的殊荣，在各大比赛中也多次入选了最佳球员。</a:t>
            </a:r>
            <a:endParaRPr lang="zh-CN" altLang="en-US" sz="12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38" name="矩形: 圆角 37"/>
          <p:cNvSpPr/>
          <p:nvPr/>
        </p:nvSpPr>
        <p:spPr>
          <a:xfrm>
            <a:off x="6512560" y="4124325"/>
            <a:ext cx="2403475" cy="57594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苏亚雷斯</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7" name="文本框 26"/>
          <p:cNvSpPr txBox="1"/>
          <p:nvPr/>
        </p:nvSpPr>
        <p:spPr>
          <a:xfrm>
            <a:off x="646430" y="2306955"/>
            <a:ext cx="3910965" cy="1291590"/>
          </a:xfrm>
          <a:prstGeom prst="rect">
            <a:avLst/>
          </a:prstGeom>
          <a:noFill/>
        </p:spPr>
        <p:txBody>
          <a:bodyPr wrap="square" rtlCol="0">
            <a:spAutoFit/>
          </a:bodyPr>
          <a:lstStyle/>
          <a:p>
            <a:pPr algn="l" fontAlgn="auto">
              <a:lnSpc>
                <a:spcPct val="120000"/>
              </a:lnSpc>
            </a:pPr>
            <a:r>
              <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感谢观看</a:t>
            </a:r>
            <a:endParaRPr lang="zh-CN" altLang="en-US" sz="6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3" name="文本框 12"/>
          <p:cNvSpPr txBox="1"/>
          <p:nvPr/>
        </p:nvSpPr>
        <p:spPr>
          <a:xfrm>
            <a:off x="640080" y="3622675"/>
            <a:ext cx="4635500" cy="33083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期待中国足球奋发图强，早日夺取世界杯，从你我</a:t>
            </a: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做起！</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640080" y="1657350"/>
            <a:ext cx="4635500" cy="737235"/>
          </a:xfrm>
          <a:prstGeom prst="rect">
            <a:avLst/>
          </a:prstGeom>
          <a:noFill/>
        </p:spPr>
        <p:txBody>
          <a:bodyPr wrap="square" rtlCol="0">
            <a:spAutoFit/>
          </a:bodyPr>
          <a:lstStyle/>
          <a:p>
            <a:pPr algn="l" fontAlgn="auto">
              <a:lnSpc>
                <a:spcPct val="120000"/>
              </a:lnSpc>
            </a:pPr>
            <a:r>
              <a:rPr lang="zh-CN" altLang="en-US" sz="3500" cap="all" dirty="0">
                <a:solidFill>
                  <a:srgbClr val="44565E"/>
                </a:solidFill>
                <a:uFillTx/>
                <a:latin typeface="汉仪旗黑-85S" panose="00020600040101010101" charset="-122"/>
                <a:ea typeface="汉仪旗黑-85S" panose="00020600040101010101" charset="-122"/>
                <a:cs typeface="汉仪旗黑-60S" panose="00020600040101010101" charset="-122"/>
                <a:sym typeface="+mn-ea"/>
              </a:rPr>
              <a:t>The World Cup</a:t>
            </a:r>
            <a:endParaRPr lang="zh-CN" altLang="en-US" sz="3500" cap="all" dirty="0">
              <a:solidFill>
                <a:srgbClr val="44565E"/>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640080" y="2306955"/>
            <a:ext cx="3910965" cy="1291590"/>
          </a:xfrm>
          <a:prstGeom prst="rect">
            <a:avLst/>
          </a:prstGeom>
          <a:noFill/>
        </p:spPr>
        <p:txBody>
          <a:bodyPr wrap="square" rtlCol="0">
            <a:spAutoFit/>
          </a:bodyPr>
          <a:lstStyle/>
          <a:p>
            <a:pPr algn="l" fontAlgn="auto">
              <a:lnSpc>
                <a:spcPct val="120000"/>
              </a:lnSpc>
            </a:pPr>
            <a:r>
              <a:rPr lang="zh-CN" altLang="en-US" sz="6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感谢观看</a:t>
            </a:r>
            <a:endParaRPr lang="zh-CN" altLang="en-US" sz="6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5568950" y="1411605"/>
            <a:ext cx="5715000" cy="4752975"/>
          </a:xfrm>
          <a:prstGeom prst="rect">
            <a:avLst/>
          </a:prstGeom>
        </p:spPr>
      </p:pic>
      <p:pic>
        <p:nvPicPr>
          <p:cNvPr id="3" name="图片 2" descr="/private/var/folders/cj/vnfcm62j6xgdl44llybxqfzc0000gn/T/com.kingsoft.wpsoffice.mac/kaimatting/20230307223521/output_aiMatting_20230307223524.pngoutput_aiMatting_20230307223524"/>
          <p:cNvPicPr>
            <a:picLocks noChangeAspect="1"/>
          </p:cNvPicPr>
          <p:nvPr/>
        </p:nvPicPr>
        <p:blipFill>
          <a:blip r:embed="rId2"/>
          <a:stretch>
            <a:fillRect/>
          </a:stretch>
        </p:blipFill>
        <p:spPr>
          <a:xfrm>
            <a:off x="1996440" y="4497070"/>
            <a:ext cx="1197610" cy="1144270"/>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800735" y="2626360"/>
            <a:ext cx="4319270" cy="2122805"/>
          </a:xfrm>
          <a:prstGeom prst="rect">
            <a:avLst/>
          </a:prstGeom>
          <a:noFill/>
        </p:spPr>
        <p:txBody>
          <a:bodyPr wrap="square" rtlCol="0">
            <a:spAutoFit/>
          </a:bodyPr>
          <a:lstStyle/>
          <a:p>
            <a:pPr algn="l" fontAlgn="auto">
              <a:lnSpc>
                <a:spcPct val="120000"/>
              </a:lnSpc>
            </a:pP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国际足联</a:t>
            </a:r>
            <a:endPar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a:p>
            <a:pPr algn="l" fontAlgn="auto">
              <a:lnSpc>
                <a:spcPct val="120000"/>
              </a:lnSpc>
            </a:pPr>
            <a:r>
              <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rPr>
              <a:t>世界杯</a:t>
            </a:r>
            <a:endParaRPr lang="zh-CN" altLang="en-US" sz="5500" cap="all" dirty="0">
              <a:ln w="41275">
                <a:solidFill>
                  <a:schemeClr val="tx1">
                    <a:lumMod val="75000"/>
                    <a:lumOff val="25000"/>
                  </a:schemeClr>
                </a:solidFill>
              </a:ln>
              <a:solidFill>
                <a:schemeClr val="tx1">
                  <a:lumMod val="75000"/>
                  <a:lumOff val="25000"/>
                </a:schemeClr>
              </a:solidFill>
              <a:effectLst>
                <a:outerShdw blurRad="63500" sx="102000" sy="102000" algn="ctr" rotWithShape="0">
                  <a:prstClr val="black">
                    <a:alpha val="4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12" name="文本框 11"/>
          <p:cNvSpPr txBox="1"/>
          <p:nvPr/>
        </p:nvSpPr>
        <p:spPr>
          <a:xfrm>
            <a:off x="797560" y="2626360"/>
            <a:ext cx="4324350" cy="2122805"/>
          </a:xfrm>
          <a:prstGeom prst="rect">
            <a:avLst/>
          </a:prstGeom>
          <a:noFill/>
        </p:spPr>
        <p:txBody>
          <a:bodyPr wrap="square" rtlCol="0">
            <a:spAutoFit/>
          </a:bodyPr>
          <a:lstStyle/>
          <a:p>
            <a:pPr algn="l" fontAlgn="auto">
              <a:lnSpc>
                <a:spcPct val="120000"/>
              </a:lnSpc>
            </a:pP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国际足联</a:t>
            </a:r>
            <a:endPar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a:p>
            <a:pPr algn="l" fontAlgn="auto">
              <a:lnSpc>
                <a:spcPct val="120000"/>
              </a:lnSpc>
            </a:pPr>
            <a:r>
              <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rPr>
              <a:t>世界杯</a:t>
            </a:r>
            <a:endParaRPr lang="zh-CN" altLang="en-US" sz="5500" cap="all" dirty="0">
              <a:gradFill>
                <a:gsLst>
                  <a:gs pos="8000">
                    <a:srgbClr val="00B8E7"/>
                  </a:gs>
                  <a:gs pos="100000">
                    <a:srgbClr val="00F6B3"/>
                  </a:gs>
                </a:gsLst>
                <a:lin ang="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2" name="圆角矩形 1"/>
          <p:cNvSpPr/>
          <p:nvPr/>
        </p:nvSpPr>
        <p:spPr>
          <a:xfrm>
            <a:off x="773430" y="1685290"/>
            <a:ext cx="3484245" cy="941705"/>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13" name="文本框 12"/>
          <p:cNvSpPr txBox="1"/>
          <p:nvPr/>
        </p:nvSpPr>
        <p:spPr>
          <a:xfrm>
            <a:off x="794385" y="4674870"/>
            <a:ext cx="4047490" cy="330835"/>
          </a:xfrm>
          <a:prstGeom prst="rect">
            <a:avLst/>
          </a:prstGeom>
          <a:noFill/>
        </p:spPr>
        <p:txBody>
          <a:bodyPr wrap="square" rtlCol="0">
            <a:spAutoFit/>
          </a:bodyPr>
          <a:lstStyle/>
          <a:p>
            <a:pPr algn="l" fontAlgn="auto">
              <a:lnSpc>
                <a:spcPct val="130000"/>
              </a:lnSpc>
            </a:pPr>
            <a:r>
              <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rPr>
              <a:t>国际足联世界杯(FIFAWorld Cup)，简称世界杯</a:t>
            </a:r>
            <a:endParaRPr lang="zh-CN" altLang="en-US" sz="1200" dirty="0">
              <a:solidFill>
                <a:schemeClr val="tx1">
                  <a:lumMod val="50000"/>
                  <a:lumOff val="50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9" name="文本框 8"/>
          <p:cNvSpPr txBox="1"/>
          <p:nvPr/>
        </p:nvSpPr>
        <p:spPr>
          <a:xfrm>
            <a:off x="1804035" y="1824673"/>
            <a:ext cx="2337435" cy="662940"/>
          </a:xfrm>
          <a:prstGeom prst="rect">
            <a:avLst/>
          </a:prstGeom>
          <a:noFill/>
        </p:spPr>
        <p:txBody>
          <a:bodyPr wrap="square" rtlCol="0">
            <a:spAutoFit/>
          </a:bodyPr>
          <a:lstStyle/>
          <a:p>
            <a:pPr lvl="0" algn="l">
              <a:lnSpc>
                <a:spcPct val="120000"/>
              </a:lnSpc>
              <a:buClrTx/>
              <a:buSzTx/>
              <a:buFontTx/>
            </a:pP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第一</a:t>
            </a:r>
            <a:r>
              <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rPr>
              <a:t>部分</a:t>
            </a:r>
            <a:endParaRPr lang="zh-CN" altLang="en-US" sz="3100" cap="all" dirty="0">
              <a:solidFill>
                <a:schemeClr val="tx1">
                  <a:lumMod val="75000"/>
                  <a:lumOff val="25000"/>
                </a:schemeClr>
              </a:soli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5" name="明月设计7"/>
          <p:cNvSpPr txBox="1"/>
          <p:nvPr/>
        </p:nvSpPr>
        <p:spPr>
          <a:xfrm>
            <a:off x="7498715" y="345440"/>
            <a:ext cx="4408170" cy="275590"/>
          </a:xfrm>
          <a:prstGeom prst="rect">
            <a:avLst/>
          </a:prstGeom>
          <a:noFill/>
        </p:spPr>
        <p:txBody>
          <a:bodyPr wrap="square" rtlCol="0" anchor="t">
            <a:spAutoFit/>
          </a:bodyPr>
          <a:lstStyle/>
          <a:p>
            <a:pPr lvl="0" algn="dist">
              <a:buClrTx/>
              <a:buSzTx/>
              <a:buFontTx/>
            </a:pPr>
            <a:r>
              <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rPr>
              <a:t>激情世界杯足球之夜</a:t>
            </a:r>
            <a:endParaRPr lang="zh-CN" altLang="en-US" sz="1200">
              <a:solidFill>
                <a:srgbClr val="479300">
                  <a:alpha val="70000"/>
                </a:srgbClr>
              </a:solidFill>
              <a:latin typeface="汉仪旗黑-60S" panose="00020600040101010101" charset="-122"/>
              <a:ea typeface="汉仪旗黑-60S" panose="00020600040101010101" charset="-122"/>
              <a:cs typeface="汉仪旗黑-60S" panose="00020600040101010101" charset="-122"/>
              <a:sym typeface="+mn-ea"/>
            </a:endParaRPr>
          </a:p>
        </p:txBody>
      </p:sp>
      <p:grpSp>
        <p:nvGrpSpPr>
          <p:cNvPr id="16" name="明月设计9"/>
          <p:cNvGrpSpPr/>
          <p:nvPr/>
        </p:nvGrpSpPr>
        <p:grpSpPr>
          <a:xfrm>
            <a:off x="369570" y="6348095"/>
            <a:ext cx="403860" cy="132080"/>
            <a:chOff x="463" y="9997"/>
            <a:chExt cx="1237" cy="208"/>
          </a:xfrm>
        </p:grpSpPr>
        <p:cxnSp>
          <p:nvCxnSpPr>
            <p:cNvPr id="23" name="明月设计9-1"/>
            <p:cNvCxnSpPr/>
            <p:nvPr/>
          </p:nvCxnSpPr>
          <p:spPr>
            <a:xfrm>
              <a:off x="463" y="9997"/>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cxnSp>
          <p:nvCxnSpPr>
            <p:cNvPr id="24" name="明月设计9-2"/>
            <p:cNvCxnSpPr/>
            <p:nvPr/>
          </p:nvCxnSpPr>
          <p:spPr>
            <a:xfrm>
              <a:off x="463" y="10205"/>
              <a:ext cx="1237" cy="0"/>
            </a:xfrm>
            <a:prstGeom prst="line">
              <a:avLst/>
            </a:prstGeom>
            <a:ln>
              <a:solidFill>
                <a:srgbClr val="33AD00">
                  <a:alpha val="70000"/>
                </a:srgb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995045" y="1813243"/>
            <a:ext cx="685800" cy="685800"/>
          </a:xfrm>
          <a:prstGeom prst="ellipse">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buClrTx/>
              <a:buSzTx/>
              <a:buFontTx/>
            </a:pPr>
            <a:endParaRPr lang="zh-CN" altLang="en-US">
              <a:solidFill>
                <a:srgbClr val="D7CFCA"/>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5" name="明月6"/>
          <p:cNvSpPr txBox="1"/>
          <p:nvPr/>
        </p:nvSpPr>
        <p:spPr>
          <a:xfrm>
            <a:off x="991235" y="1933575"/>
            <a:ext cx="693420" cy="445135"/>
          </a:xfrm>
          <a:prstGeom prst="rect">
            <a:avLst/>
          </a:prstGeom>
          <a:noFill/>
        </p:spPr>
        <p:txBody>
          <a:bodyPr wrap="square" rtlCol="0">
            <a:spAutoFit/>
          </a:bodyPr>
          <a:lstStyle/>
          <a:p>
            <a:pPr algn="ctr"/>
            <a:r>
              <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2300" dirty="0">
              <a:ln w="0">
                <a:noFill/>
              </a:l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pic>
        <p:nvPicPr>
          <p:cNvPr id="3" name="图片 2"/>
          <p:cNvPicPr>
            <a:picLocks noChangeAspect="1"/>
          </p:cNvPicPr>
          <p:nvPr/>
        </p:nvPicPr>
        <p:blipFill>
          <a:blip r:embed="rId1"/>
          <a:stretch>
            <a:fillRect/>
          </a:stretch>
        </p:blipFill>
        <p:spPr>
          <a:xfrm>
            <a:off x="6367780" y="2579370"/>
            <a:ext cx="4191000" cy="2095500"/>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down)">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3" grpId="0"/>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805815" y="1827530"/>
            <a:ext cx="3675380" cy="4105275"/>
            <a:chOff x="1228" y="3231"/>
            <a:chExt cx="6428" cy="5975"/>
          </a:xfrm>
          <a:solidFill>
            <a:srgbClr val="479300">
              <a:alpha val="20000"/>
            </a:srgbClr>
          </a:solidFill>
        </p:grpSpPr>
        <p:sp>
          <p:nvSpPr>
            <p:cNvPr id="38" name="矩形 37"/>
            <p:cNvSpPr/>
            <p:nvPr/>
          </p:nvSpPr>
          <p:spPr>
            <a:xfrm>
              <a:off x="1228" y="3231"/>
              <a:ext cx="1392" cy="48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4584" y="3231"/>
              <a:ext cx="1392" cy="48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2883" y="3867"/>
              <a:ext cx="1392" cy="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264" y="3956"/>
              <a:ext cx="1392" cy="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grpSp>
        <p:nvGrpSpPr>
          <p:cNvPr id="6" name="组合 5"/>
          <p:cNvGrpSpPr/>
          <p:nvPr/>
        </p:nvGrpSpPr>
        <p:grpSpPr>
          <a:xfrm>
            <a:off x="5218251" y="2443785"/>
            <a:ext cx="5773692" cy="2147054"/>
            <a:chOff x="4932501" y="2710485"/>
            <a:chExt cx="5773692" cy="2147054"/>
          </a:xfrm>
        </p:grpSpPr>
        <p:grpSp>
          <p:nvGrpSpPr>
            <p:cNvPr id="16" name="组合 15"/>
            <p:cNvGrpSpPr/>
            <p:nvPr/>
          </p:nvGrpSpPr>
          <p:grpSpPr>
            <a:xfrm>
              <a:off x="4932501" y="2710485"/>
              <a:ext cx="5773692" cy="2147054"/>
              <a:chOff x="4156312" y="2792187"/>
              <a:chExt cx="6147017" cy="2955470"/>
            </a:xfrm>
          </p:grpSpPr>
          <p:sp>
            <p:nvSpPr>
              <p:cNvPr id="14" name="矩形 13"/>
              <p:cNvSpPr/>
              <p:nvPr/>
            </p:nvSpPr>
            <p:spPr>
              <a:xfrm>
                <a:off x="4156312" y="2873829"/>
                <a:ext cx="6147017" cy="2873828"/>
              </a:xfrm>
              <a:prstGeom prst="rect">
                <a:avLst/>
              </a:prstGeom>
              <a:gradFill>
                <a:gsLst>
                  <a:gs pos="0">
                    <a:srgbClr val="9ADA00"/>
                  </a:gs>
                  <a:gs pos="77000">
                    <a:srgbClr val="479300"/>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15" name="矩形 14"/>
              <p:cNvSpPr/>
              <p:nvPr/>
            </p:nvSpPr>
            <p:spPr>
              <a:xfrm rot="21343192">
                <a:off x="4156312" y="2792187"/>
                <a:ext cx="6147017" cy="2873828"/>
              </a:xfrm>
              <a:prstGeom prst="rect">
                <a:avLst/>
              </a:prstGeom>
              <a:solidFill>
                <a:schemeClr val="bg1"/>
              </a:solidFill>
              <a:ln>
                <a:solidFill>
                  <a:srgbClr val="47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grpSp>
        <p:sp>
          <p:nvSpPr>
            <p:cNvPr id="13" name="文本框 12"/>
            <p:cNvSpPr txBox="1"/>
            <p:nvPr/>
          </p:nvSpPr>
          <p:spPr>
            <a:xfrm>
              <a:off x="5170736" y="3125564"/>
              <a:ext cx="5297419" cy="1337945"/>
            </a:xfrm>
            <a:prstGeom prst="rect">
              <a:avLst/>
            </a:prstGeom>
            <a:noFill/>
          </p:spPr>
          <p:txBody>
            <a:bodyPr wrap="square" rtlCol="0">
              <a:spAutoFit/>
            </a:bodyPr>
            <a:lstStyle/>
            <a:p>
              <a:pPr fontAlgn="auto">
                <a:lnSpc>
                  <a:spcPct val="150000"/>
                </a:lnSpc>
              </a:pPr>
              <a:r>
                <a:rPr lang="zh-CN" altLang="en-US" dirty="0">
                  <a:solidFill>
                    <a:schemeClr val="tx1">
                      <a:lumMod val="75000"/>
                      <a:lumOff val="25000"/>
                    </a:schemeClr>
                  </a:solidFill>
                  <a:cs typeface="汉仪旗黑-60S" panose="00020600040101010101" charset="-122"/>
                  <a:sym typeface="+mn-ea"/>
                </a:rPr>
                <a:t>简称世界杯，是由全世界国家</a:t>
              </a:r>
              <a:r>
                <a:rPr lang="zh-CN" altLang="en-US" dirty="0">
                  <a:solidFill>
                    <a:schemeClr val="tx1">
                      <a:lumMod val="75000"/>
                      <a:lumOff val="25000"/>
                    </a:schemeClr>
                  </a:solidFill>
                  <a:cs typeface="汉仪旗黑-60S" panose="00020600040101010101" charset="-122"/>
                  <a:sym typeface="+mn-ea"/>
                </a:rPr>
                <a:t>级球队参与，象征足球养最高蒙誉，并具有最大知名度和影响力的足球赛事。世界杯全球电视转播观众超过35亿。</a:t>
              </a:r>
              <a:endParaRPr lang="zh-CN" altLang="en-US" dirty="0">
                <a:solidFill>
                  <a:schemeClr val="tx1">
                    <a:lumMod val="75000"/>
                    <a:lumOff val="25000"/>
                  </a:schemeClr>
                </a:solidFill>
                <a:cs typeface="汉仪旗黑-60S" panose="00020600040101010101" charset="-122"/>
                <a:sym typeface="+mn-ea"/>
              </a:endParaRPr>
            </a:p>
          </p:txBody>
        </p:sp>
      </p:grpSp>
      <p:grpSp>
        <p:nvGrpSpPr>
          <p:cNvPr id="9" name="组合 8"/>
          <p:cNvGrpSpPr/>
          <p:nvPr/>
        </p:nvGrpSpPr>
        <p:grpSpPr>
          <a:xfrm>
            <a:off x="5295086" y="5046348"/>
            <a:ext cx="5697283" cy="730885"/>
            <a:chOff x="5009336" y="5313048"/>
            <a:chExt cx="5697283" cy="730885"/>
          </a:xfrm>
        </p:grpSpPr>
        <p:sp>
          <p:nvSpPr>
            <p:cNvPr id="10" name="文本框 9"/>
            <p:cNvSpPr txBox="1"/>
            <p:nvPr/>
          </p:nvSpPr>
          <p:spPr>
            <a:xfrm>
              <a:off x="7657035" y="5313048"/>
              <a:ext cx="3049584" cy="704873"/>
            </a:xfrm>
            <a:prstGeom prst="rect">
              <a:avLst/>
            </a:prstGeom>
            <a:noFill/>
          </p:spPr>
          <p:txBody>
            <a:bodyPr wrap="square" rtlCol="0" anchor="t">
              <a:spAutoFit/>
            </a:bodyPr>
            <a:lstStyle/>
            <a:p>
              <a:pPr fontAlgn="auto">
                <a:lnSpc>
                  <a:spcPct val="150000"/>
                </a:lnSpc>
              </a:pPr>
              <a:r>
                <a:rPr lang="zh-CN" altLang="en-US" sz="1400" dirty="0">
                  <a:solidFill>
                    <a:schemeClr val="tx1">
                      <a:lumMod val="85000"/>
                      <a:lumOff val="15000"/>
                    </a:schemeClr>
                  </a:solidFill>
                  <a:cs typeface="汉仪旗黑-60S" panose="00020600040101010101" charset="-122"/>
                </a:rPr>
                <a:t>任何国际足联会员国(地区)都可以派出代表队报名参加这项赛事。</a:t>
              </a:r>
              <a:endParaRPr lang="zh-CN" altLang="en-US" sz="1400" dirty="0">
                <a:solidFill>
                  <a:schemeClr val="tx1">
                    <a:lumMod val="85000"/>
                    <a:lumOff val="15000"/>
                  </a:schemeClr>
                </a:solidFill>
                <a:cs typeface="汉仪旗黑-60S" panose="00020600040101010101" charset="-122"/>
              </a:endParaRPr>
            </a:p>
          </p:txBody>
        </p:sp>
        <p:sp>
          <p:nvSpPr>
            <p:cNvPr id="19" name="矩形: 圆角 10"/>
            <p:cNvSpPr/>
            <p:nvPr/>
          </p:nvSpPr>
          <p:spPr>
            <a:xfrm>
              <a:off x="5009336" y="5363213"/>
              <a:ext cx="2473960" cy="680720"/>
            </a:xfrm>
            <a:prstGeom prst="roundRect">
              <a:avLst>
                <a:gd name="adj" fmla="val 50000"/>
              </a:avLst>
            </a:prstGeom>
            <a:noFill/>
            <a:ln w="12700">
              <a:solidFill>
                <a:srgbClr val="4E9900"/>
              </a:solidFill>
              <a:round/>
            </a:ln>
            <a:effectLst/>
            <a:extLst>
              <a:ext uri="{909E8E84-426E-40DD-AFC4-6F175D3DCCD1}">
                <a14:hiddenFill xmlns:a14="http://schemas.microsoft.com/office/drawing/2010/main">
                  <a:gradFill>
                    <a:gsLst>
                      <a:gs pos="0">
                        <a:srgbClr val="9ADA00"/>
                      </a:gs>
                      <a:gs pos="77000">
                        <a:srgbClr val="479300"/>
                      </a:gs>
                    </a:gsLst>
                    <a:path path="circle">
                      <a:fillToRect t="100000" r="100000"/>
                    </a:path>
                    <a:tileRect l="-100000" b="-100000"/>
                  </a:gradFill>
                </a14:hiddenFill>
              </a:ext>
            </a:extLst>
          </p:spPr>
          <p:txBody>
            <a:bodyPr vert="horz" wrap="square" lIns="91440" tIns="45720" rIns="91440" bIns="45720" numCol="1" anchor="ctr" anchorCtr="0" compatLnSpc="1"/>
            <a:lstStyle/>
            <a:p>
              <a:pPr algn="ctr"/>
              <a:r>
                <a:rPr lang="zh-CN" altLang="en-US" dirty="0">
                  <a:solidFill>
                    <a:schemeClr val="tx1">
                      <a:lumMod val="75000"/>
                      <a:lumOff val="25000"/>
                    </a:schemeClr>
                  </a:solidFill>
                  <a:latin typeface="+mj-lt"/>
                  <a:cs typeface="汉仪旗黑-60S" panose="00020600040101010101" charset="-122"/>
                </a:rPr>
                <a:t>世界杯</a:t>
              </a:r>
              <a:r>
                <a:rPr lang="zh-CN" altLang="en-US" u="sng" dirty="0">
                  <a:solidFill>
                    <a:schemeClr val="tx1">
                      <a:lumMod val="75000"/>
                      <a:lumOff val="25000"/>
                    </a:schemeClr>
                  </a:solidFill>
                  <a:latin typeface="+mj-lt"/>
                  <a:cs typeface="汉仪旗黑-60S" panose="00020600040101010101" charset="-122"/>
                </a:rPr>
                <a:t>每四年</a:t>
              </a:r>
              <a:endParaRPr lang="zh-CN" altLang="en-US" dirty="0">
                <a:solidFill>
                  <a:schemeClr val="tx1">
                    <a:lumMod val="75000"/>
                    <a:lumOff val="25000"/>
                  </a:schemeClr>
                </a:solidFill>
                <a:latin typeface="+mj-lt"/>
                <a:cs typeface="汉仪旗黑-60S" panose="00020600040101010101" charset="-122"/>
              </a:endParaRPr>
            </a:p>
            <a:p>
              <a:pPr algn="ctr"/>
              <a:r>
                <a:rPr lang="zh-CN" altLang="en-US" dirty="0">
                  <a:solidFill>
                    <a:schemeClr val="tx1">
                      <a:lumMod val="75000"/>
                      <a:lumOff val="25000"/>
                    </a:schemeClr>
                  </a:solidFill>
                  <a:latin typeface="+mj-lt"/>
                  <a:cs typeface="汉仪旗黑-60S" panose="00020600040101010101" charset="-122"/>
                </a:rPr>
                <a:t>举办一次</a:t>
              </a:r>
              <a:endParaRPr lang="zh-CN" altLang="en-US" dirty="0">
                <a:solidFill>
                  <a:schemeClr val="tx1">
                    <a:lumMod val="75000"/>
                    <a:lumOff val="25000"/>
                  </a:schemeClr>
                </a:solidFill>
                <a:latin typeface="+mj-lt"/>
                <a:cs typeface="汉仪旗黑-60S" panose="00020600040101010101" charset="-122"/>
              </a:endParaRPr>
            </a:p>
          </p:txBody>
        </p:sp>
      </p:grpSp>
      <p:grpSp>
        <p:nvGrpSpPr>
          <p:cNvPr id="35" name="组合 34"/>
          <p:cNvGrpSpPr/>
          <p:nvPr/>
        </p:nvGrpSpPr>
        <p:grpSpPr>
          <a:xfrm>
            <a:off x="944880" y="1983105"/>
            <a:ext cx="3396615" cy="3794125"/>
            <a:chOff x="1228" y="3231"/>
            <a:chExt cx="6428" cy="5975"/>
          </a:xfrm>
          <a:blipFill rotWithShape="1">
            <a:blip r:embed="rId1"/>
            <a:stretch>
              <a:fillRect l="-10000" r="-20000"/>
            </a:stretch>
          </a:blipFill>
        </p:grpSpPr>
        <p:sp>
          <p:nvSpPr>
            <p:cNvPr id="30" name="矩形 29"/>
            <p:cNvSpPr/>
            <p:nvPr/>
          </p:nvSpPr>
          <p:spPr>
            <a:xfrm>
              <a:off x="1228" y="3231"/>
              <a:ext cx="1392" cy="48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584" y="3231"/>
              <a:ext cx="1392" cy="48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883" y="3867"/>
              <a:ext cx="1392" cy="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6264" y="3956"/>
              <a:ext cx="1392" cy="52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明月设计3" descr="7b0a20202020227461726765744d6f64756c65223a202270726f636573734f6e6c696e65466f6e7473220a7d0a"/>
          <p:cNvSpPr txBox="1"/>
          <p:nvPr/>
        </p:nvSpPr>
        <p:spPr>
          <a:xfrm>
            <a:off x="5253355" y="1623695"/>
            <a:ext cx="5500370"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国际足联世界杯</a:t>
            </a:r>
            <a:r>
              <a:rPr lang="zh-CN" altLang="en-US"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(FIFA</a:t>
            </a:r>
            <a:r>
              <a:rPr lang="en-US" altLang="zh-CN"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 </a:t>
            </a:r>
            <a:r>
              <a:rPr lang="zh-CN" altLang="en-US"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WORLD CUP)</a:t>
            </a:r>
            <a:endParaRPr lang="zh-CN" altLang="en-US"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9" name="文本框 8"/>
          <p:cNvSpPr txBox="1"/>
          <p:nvPr/>
        </p:nvSpPr>
        <p:spPr>
          <a:xfrm>
            <a:off x="1953707" y="2173605"/>
            <a:ext cx="5005070" cy="1476375"/>
          </a:xfrm>
          <a:prstGeom prst="rect">
            <a:avLst/>
          </a:prstGeom>
          <a:noFill/>
        </p:spPr>
        <p:txBody>
          <a:bodyPr wrap="square" rtlCol="0" anchor="t">
            <a:spAutoFit/>
          </a:bodyPr>
          <a:lstStyle/>
          <a:p>
            <a:pPr lvl="0">
              <a:lnSpc>
                <a:spcPct val="150000"/>
              </a:lnSpc>
              <a:buClrTx/>
              <a:buSzTx/>
              <a:buFontTx/>
            </a:pP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1926</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年</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12</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月</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10</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日，国际足联在巴黎召开了一次工作会议，瑞士、匈牙利、法国、奥地利、德国等许多国家都派代表参加了这次会议。</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4</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个月后，会议的草案被提交给各国足协。</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1927</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年</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6</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月</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5</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日，在国际足联召开的赫尔辛基会议上，以</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23</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票赞成、</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5</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票反对（北欧国家表示反对）、</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票弃权（德国）通过了巴黎工作会议议案。</a:t>
            </a:r>
            <a:endPar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0" name="矩形: 圆角 9"/>
          <p:cNvSpPr/>
          <p:nvPr/>
        </p:nvSpPr>
        <p:spPr>
          <a:xfrm>
            <a:off x="1015783" y="1997075"/>
            <a:ext cx="780415" cy="50228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a:t>
            </a:r>
            <a:r>
              <a:rPr lang="en-US" altLang="zh-CN">
                <a:solidFill>
                  <a:schemeClr val="bg1"/>
                </a:solidFill>
                <a:latin typeface="汉仪雅酷黑简" panose="00020600040101010101" charset="-122"/>
                <a:ea typeface="汉仪雅酷黑简" panose="00020600040101010101" charset="-122"/>
                <a:cs typeface="汉仪旗黑-60S" panose="00020600040101010101" charset="-122"/>
                <a:sym typeface="+mn-ea"/>
              </a:rPr>
              <a:t>1</a:t>
            </a:r>
            <a:endParaRPr lang="en-US" altLang="zh-C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2" name="文本框 11"/>
          <p:cNvSpPr txBox="1"/>
          <p:nvPr/>
        </p:nvSpPr>
        <p:spPr>
          <a:xfrm>
            <a:off x="1953707" y="3858895"/>
            <a:ext cx="5005070" cy="922020"/>
          </a:xfrm>
          <a:prstGeom prst="rect">
            <a:avLst/>
          </a:prstGeom>
          <a:noFill/>
        </p:spPr>
        <p:txBody>
          <a:bodyPr wrap="square" rtlCol="0" anchor="t">
            <a:spAutoFit/>
          </a:bodyPr>
          <a:lstStyle/>
          <a:p>
            <a:pPr lvl="0">
              <a:lnSpc>
                <a:spcPct val="150000"/>
              </a:lnSpc>
              <a:buClrTx/>
              <a:buSzTx/>
              <a:buFontTx/>
            </a:pP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 </a:t>
            </a:r>
            <a:r>
              <a:rPr lang="en-US" altLang="zh-CN"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1926</a:t>
            </a:r>
            <a:r>
              <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rPr>
              <a:t>年，国际足联卢森堡会议上，把锦标赛的名称改为“雷米特杯赛”，以表彰前国际足联主席，法国人雷米特为足球事业所作出的巨大贡献。</a:t>
            </a:r>
            <a:endParaRPr lang="zh-CN" altLang="en-US" sz="1200" dirty="0">
              <a:solidFill>
                <a:schemeClr val="tx1">
                  <a:lumMod val="85000"/>
                  <a:lumOff val="1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4" name="矩形: 圆角 13"/>
          <p:cNvSpPr/>
          <p:nvPr/>
        </p:nvSpPr>
        <p:spPr>
          <a:xfrm>
            <a:off x="1015783" y="3905885"/>
            <a:ext cx="780415" cy="502285"/>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a:t>
            </a:r>
            <a:r>
              <a:rPr lang="en-US" altLang="zh-CN">
                <a:solidFill>
                  <a:schemeClr val="bg1"/>
                </a:solidFill>
                <a:latin typeface="汉仪雅酷黑简" panose="00020600040101010101" charset="-122"/>
                <a:ea typeface="汉仪雅酷黑简" panose="00020600040101010101" charset="-122"/>
                <a:cs typeface="汉仪旗黑-60S" panose="00020600040101010101" charset="-122"/>
                <a:sym typeface="+mn-ea"/>
              </a:rPr>
              <a:t>2</a:t>
            </a:r>
            <a:endParaRPr lang="en-US" altLang="zh-CN">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0" name="矩形: 圆角 19"/>
          <p:cNvSpPr/>
          <p:nvPr/>
        </p:nvSpPr>
        <p:spPr>
          <a:xfrm>
            <a:off x="1003300" y="5094605"/>
            <a:ext cx="10048240" cy="949960"/>
          </a:xfrm>
          <a:prstGeom prst="roundRect">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rIns="91440" numCol="1" spcCol="0" rtlCol="0" fromWordArt="0" anchor="ctr" anchorCtr="0" forceAA="0" compatLnSpc="1">
            <a:noAutofit/>
          </a:bodyPr>
          <a:lstStyle/>
          <a:p>
            <a:pPr lvl="0" algn="l">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后来，有人建议把两个名字连在一起，称为“世界足球锦标赛——雷米特杯，最后在赫尔辛基的代表会议上，最终更名为“世界足球冠军杯——雷米特杯”，简称“世界杯”。每四年举办一届。</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21" name="直接连接符 20"/>
          <p:cNvCxnSpPr/>
          <p:nvPr/>
        </p:nvCxnSpPr>
        <p:spPr>
          <a:xfrm>
            <a:off x="1405990" y="2804636"/>
            <a:ext cx="0" cy="720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953707" y="1623629"/>
            <a:ext cx="1826141"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赛事历史</a:t>
            </a:r>
            <a:endPar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pic>
        <p:nvPicPr>
          <p:cNvPr id="13" name="图片 12" descr="pexels-yahye-abdi-10512973"/>
          <p:cNvPicPr>
            <a:picLocks noChangeAspect="1"/>
          </p:cNvPicPr>
          <p:nvPr/>
        </p:nvPicPr>
        <p:blipFill>
          <a:blip r:embed="rId1"/>
          <a:stretch>
            <a:fillRect/>
          </a:stretch>
        </p:blipFill>
        <p:spPr>
          <a:xfrm>
            <a:off x="7129145" y="2071370"/>
            <a:ext cx="3834765" cy="2557145"/>
          </a:xfrm>
          <a:prstGeom prst="rect">
            <a:avLst/>
          </a:prstGeom>
        </p:spPr>
      </p:pic>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043940" y="4561523"/>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8" name="圆角矩形 27"/>
          <p:cNvSpPr/>
          <p:nvPr/>
        </p:nvSpPr>
        <p:spPr>
          <a:xfrm>
            <a:off x="1043940" y="5425440"/>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9" name="圆角矩形 8"/>
          <p:cNvSpPr/>
          <p:nvPr/>
        </p:nvSpPr>
        <p:spPr>
          <a:xfrm>
            <a:off x="1043940" y="2893060"/>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6" name="圆角矩形 25"/>
          <p:cNvSpPr/>
          <p:nvPr/>
        </p:nvSpPr>
        <p:spPr>
          <a:xfrm>
            <a:off x="1043940" y="3712528"/>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6" name="圆角矩形 5"/>
          <p:cNvSpPr/>
          <p:nvPr/>
        </p:nvSpPr>
        <p:spPr>
          <a:xfrm>
            <a:off x="1043940" y="2081213"/>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1" name="矩形: 圆角 10"/>
          <p:cNvSpPr/>
          <p:nvPr/>
        </p:nvSpPr>
        <p:spPr>
          <a:xfrm>
            <a:off x="1271270" y="2219643"/>
            <a:ext cx="668655"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01</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2" name="文本框 11"/>
          <p:cNvSpPr txBox="1"/>
          <p:nvPr/>
        </p:nvSpPr>
        <p:spPr>
          <a:xfrm>
            <a:off x="1957705" y="2264410"/>
            <a:ext cx="4276725" cy="306705"/>
          </a:xfrm>
          <a:prstGeom prst="rect">
            <a:avLst/>
          </a:prstGeom>
          <a:noFill/>
        </p:spPr>
        <p:txBody>
          <a:bodyPr wrap="square" rtlCol="0">
            <a:spAutoFit/>
          </a:bodyPr>
          <a:lstStyle/>
          <a:p>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1970</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年，红黄牌和换人制度首次亮相于世界杯赛场。</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p:txBody>
      </p:sp>
      <p:sp>
        <p:nvSpPr>
          <p:cNvPr id="15" name="矩形: 圆角 14"/>
          <p:cNvSpPr/>
          <p:nvPr/>
        </p:nvSpPr>
        <p:spPr>
          <a:xfrm>
            <a:off x="1271270" y="3031490"/>
            <a:ext cx="668655"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02</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6" name="文本框 15"/>
          <p:cNvSpPr txBox="1"/>
          <p:nvPr/>
        </p:nvSpPr>
        <p:spPr>
          <a:xfrm>
            <a:off x="1957705" y="2968625"/>
            <a:ext cx="8673465" cy="521970"/>
          </a:xfrm>
          <a:prstGeom prst="rect">
            <a:avLst/>
          </a:prstGeom>
          <a:noFill/>
        </p:spPr>
        <p:txBody>
          <a:bodyPr wrap="square" rtlCol="0">
            <a:spAutoFit/>
          </a:bodyPr>
          <a:lstStyle/>
          <a:p>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自</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1974</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年世界杯起，大力神杯登上历史舞台。在其后，大力神杯的形象逐渐深入人心，遂成为足球殿堂的无上荣誉</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p:txBody>
      </p:sp>
      <p:sp>
        <p:nvSpPr>
          <p:cNvPr id="18" name="矩形: 圆角 17"/>
          <p:cNvSpPr/>
          <p:nvPr/>
        </p:nvSpPr>
        <p:spPr>
          <a:xfrm>
            <a:off x="1271270" y="3836670"/>
            <a:ext cx="668655"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03</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9" name="文本框 18"/>
          <p:cNvSpPr txBox="1"/>
          <p:nvPr/>
        </p:nvSpPr>
        <p:spPr>
          <a:xfrm>
            <a:off x="1957705" y="3865880"/>
            <a:ext cx="8673465" cy="521970"/>
          </a:xfrm>
          <a:prstGeom prst="rect">
            <a:avLst/>
          </a:prstGeom>
          <a:noFill/>
        </p:spPr>
        <p:txBody>
          <a:bodyPr wrap="square" rtlCol="0">
            <a:spAutoFit/>
          </a:bodyPr>
          <a:lstStyle/>
          <a:p>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除首届世界杯外，在长达约半个世纪的时间里，世界杯决赛阶段的参赛球队一直维持在</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16</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支。在</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FIFA</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时任主席阿维兰热的推动下，</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1982</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年西班牙世界杯，参赛球队从</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16</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支增至</a:t>
            </a:r>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24</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支，完成了世界杯的首次大规模扩军</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p:txBody>
      </p:sp>
      <p:sp>
        <p:nvSpPr>
          <p:cNvPr id="21" name="矩形: 圆角 20"/>
          <p:cNvSpPr/>
          <p:nvPr/>
        </p:nvSpPr>
        <p:spPr>
          <a:xfrm>
            <a:off x="1271270" y="4699953"/>
            <a:ext cx="668655"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04</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2" name="文本框 21"/>
          <p:cNvSpPr txBox="1"/>
          <p:nvPr/>
        </p:nvSpPr>
        <p:spPr>
          <a:xfrm>
            <a:off x="1957705" y="4744720"/>
            <a:ext cx="5245735" cy="306705"/>
          </a:xfrm>
          <a:prstGeom prst="rect">
            <a:avLst/>
          </a:prstGeom>
          <a:noFill/>
        </p:spPr>
        <p:txBody>
          <a:bodyPr wrap="square" rtlCol="0">
            <a:spAutoFit/>
          </a:bodyPr>
          <a:lstStyle/>
          <a:p>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1982</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年西班牙世界杯，点球大战被首次引进至世界杯赛场</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p:txBody>
      </p:sp>
      <p:sp>
        <p:nvSpPr>
          <p:cNvPr id="24" name="矩形: 圆角 23"/>
          <p:cNvSpPr/>
          <p:nvPr/>
        </p:nvSpPr>
        <p:spPr>
          <a:xfrm>
            <a:off x="1271270" y="5563870"/>
            <a:ext cx="668655"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05</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5" name="文本框 24"/>
          <p:cNvSpPr txBox="1"/>
          <p:nvPr/>
        </p:nvSpPr>
        <p:spPr>
          <a:xfrm>
            <a:off x="1957705" y="5501005"/>
            <a:ext cx="5245735" cy="521970"/>
          </a:xfrm>
          <a:prstGeom prst="rect">
            <a:avLst/>
          </a:prstGeom>
          <a:noFill/>
        </p:spPr>
        <p:txBody>
          <a:bodyPr wrap="square" rtlCol="0">
            <a:spAutoFit/>
          </a:bodyPr>
          <a:lstStyle/>
          <a:p>
            <a:r>
              <a:rPr lang="en-US" altLang="zh-CN"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1994</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rPr>
              <a:t>年美国世界杯起，为了鼓励各队采取进攻战术，世界杯将赢球两分制改为赢球三分制</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endParaRPr>
          </a:p>
        </p:txBody>
      </p:sp>
      <p:sp>
        <p:nvSpPr>
          <p:cNvPr id="29" name="文本框 28"/>
          <p:cNvSpPr txBox="1"/>
          <p:nvPr/>
        </p:nvSpPr>
        <p:spPr>
          <a:xfrm>
            <a:off x="1043940" y="1350010"/>
            <a:ext cx="2740025"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赛事历史</a:t>
            </a: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小知识</a:t>
            </a:r>
            <a:endPar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755015" y="2795588"/>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7" name="圆角矩形 26"/>
          <p:cNvSpPr/>
          <p:nvPr/>
        </p:nvSpPr>
        <p:spPr>
          <a:xfrm>
            <a:off x="755015" y="3593148"/>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8" name="圆角矩形 27"/>
          <p:cNvSpPr/>
          <p:nvPr/>
        </p:nvSpPr>
        <p:spPr>
          <a:xfrm>
            <a:off x="755015" y="4423093"/>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9" name="圆角矩形 28"/>
          <p:cNvSpPr/>
          <p:nvPr/>
        </p:nvSpPr>
        <p:spPr>
          <a:xfrm>
            <a:off x="755015" y="5229225"/>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24" name="圆角矩形 23"/>
          <p:cNvSpPr/>
          <p:nvPr/>
        </p:nvSpPr>
        <p:spPr>
          <a:xfrm>
            <a:off x="755015" y="1985010"/>
            <a:ext cx="10032365" cy="673100"/>
          </a:xfrm>
          <a:prstGeom prst="roundRect">
            <a:avLst>
              <a:gd name="adj" fmla="val 50000"/>
            </a:avLst>
          </a:prstGeom>
          <a:gradFill>
            <a:gsLst>
              <a:gs pos="0">
                <a:srgbClr val="3F8000">
                  <a:alpha val="18000"/>
                </a:srgbClr>
              </a:gs>
              <a:gs pos="100000">
                <a:srgbClr val="9ADA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0" name="矩形: 圆角 6"/>
          <p:cNvSpPr/>
          <p:nvPr/>
        </p:nvSpPr>
        <p:spPr>
          <a:xfrm>
            <a:off x="948055" y="2123440"/>
            <a:ext cx="692150"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06</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1" name="文本框 10"/>
          <p:cNvSpPr txBox="1"/>
          <p:nvPr/>
        </p:nvSpPr>
        <p:spPr>
          <a:xfrm>
            <a:off x="1772285" y="2060575"/>
            <a:ext cx="9015095" cy="521970"/>
          </a:xfrm>
          <a:prstGeom prst="rect">
            <a:avLst/>
          </a:prstGeom>
          <a:noFill/>
        </p:spPr>
        <p:txBody>
          <a:bodyPr wrap="square" rtlCol="0">
            <a:spAutoFit/>
          </a:bodyPr>
          <a:lstStyle/>
          <a:p>
            <a:pPr lvl="0" algn="l">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1998年法国世界杯，决赛阶段的参赛球队再次增加，32强被分在8个小组中，每组4支球队进行单循环比赛，小组前两名晋级，其后16强通过淘汰赛直至决出冠军，这种赛制也一直延用至今。</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3" name="矩形: 圆角 10"/>
          <p:cNvSpPr/>
          <p:nvPr/>
        </p:nvSpPr>
        <p:spPr>
          <a:xfrm>
            <a:off x="948055" y="2934018"/>
            <a:ext cx="692150"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07</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4" name="文本框 13"/>
          <p:cNvSpPr txBox="1"/>
          <p:nvPr/>
        </p:nvSpPr>
        <p:spPr>
          <a:xfrm>
            <a:off x="1772285" y="2978785"/>
            <a:ext cx="8861425" cy="306705"/>
          </a:xfrm>
          <a:prstGeom prst="rect">
            <a:avLst/>
          </a:prstGeom>
          <a:noFill/>
        </p:spPr>
        <p:txBody>
          <a:bodyPr wrap="square" rtlCol="0">
            <a:spAutoFit/>
          </a:bodyPr>
          <a:lstStyle/>
          <a:p>
            <a:pPr lvl="0" algn="l">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1998年与2002年世界杯，金球制被短暂引入至世界杯赛场。</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6" name="矩形: 圆角 13"/>
          <p:cNvSpPr/>
          <p:nvPr/>
        </p:nvSpPr>
        <p:spPr>
          <a:xfrm>
            <a:off x="948055" y="3731578"/>
            <a:ext cx="692150"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08</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17" name="文本框 16"/>
          <p:cNvSpPr txBox="1"/>
          <p:nvPr/>
        </p:nvSpPr>
        <p:spPr>
          <a:xfrm>
            <a:off x="1772285" y="3776345"/>
            <a:ext cx="6232525" cy="306705"/>
          </a:xfrm>
          <a:prstGeom prst="rect">
            <a:avLst/>
          </a:prstGeom>
          <a:noFill/>
        </p:spPr>
        <p:txBody>
          <a:bodyPr wrap="square" rtlCol="0">
            <a:spAutoFit/>
          </a:bodyPr>
          <a:lstStyle/>
          <a:p>
            <a:pPr lvl="0" algn="l">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2018年世界杯，VAR首次亮相世界杯赛场。</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19" name="矩形: 圆角 16"/>
          <p:cNvSpPr/>
          <p:nvPr/>
        </p:nvSpPr>
        <p:spPr>
          <a:xfrm>
            <a:off x="948055" y="4561523"/>
            <a:ext cx="692150"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09</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0" name="文本框 19"/>
          <p:cNvSpPr txBox="1"/>
          <p:nvPr/>
        </p:nvSpPr>
        <p:spPr>
          <a:xfrm>
            <a:off x="1772285" y="4606290"/>
            <a:ext cx="5359400" cy="306705"/>
          </a:xfrm>
          <a:prstGeom prst="rect">
            <a:avLst/>
          </a:prstGeom>
          <a:noFill/>
        </p:spPr>
        <p:txBody>
          <a:bodyPr wrap="square" rtlCol="0">
            <a:spAutoFit/>
          </a:bodyPr>
          <a:lstStyle/>
          <a:p>
            <a:pPr lvl="0" algn="l">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2026年世界杯起，决赛圈扩军至48支球队参加。</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2" name="矩形: 圆角 19"/>
          <p:cNvSpPr/>
          <p:nvPr/>
        </p:nvSpPr>
        <p:spPr>
          <a:xfrm>
            <a:off x="948055" y="5367655"/>
            <a:ext cx="692150" cy="396240"/>
          </a:xfrm>
          <a:prstGeom prst="roundRect">
            <a:avLst>
              <a:gd name="adj" fmla="val 50000"/>
            </a:avLst>
          </a:pr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rPr>
              <a:t>10</a:t>
            </a: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23" name="文本框 22"/>
          <p:cNvSpPr txBox="1"/>
          <p:nvPr/>
        </p:nvSpPr>
        <p:spPr>
          <a:xfrm>
            <a:off x="1772285" y="5290820"/>
            <a:ext cx="9015095" cy="549910"/>
          </a:xfrm>
          <a:prstGeom prst="rect">
            <a:avLst/>
          </a:prstGeom>
          <a:noFill/>
        </p:spPr>
        <p:txBody>
          <a:bodyPr wrap="square" rtlCol="0">
            <a:noAutofit/>
          </a:bodyPr>
          <a:lstStyle/>
          <a:p>
            <a:pPr lvl="0" algn="l">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rPr>
              <a:t>美国当地时间6月16日，国际足球联合会（FIFA）宣布，将在美国、加拿大和墨西哥合办2026年世界杯，其中美国有11个举办城市，墨西哥有3个，加拿大有2个，这将是历史上第一次由三个东道主联合举办的世界杯。</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25" name="文本框 24"/>
          <p:cNvSpPr txBox="1"/>
          <p:nvPr/>
        </p:nvSpPr>
        <p:spPr>
          <a:xfrm>
            <a:off x="948055" y="1310005"/>
            <a:ext cx="2959735"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赛事历史小知识</a:t>
            </a:r>
            <a:endPar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33" name="文本框 32"/>
          <p:cNvSpPr txBox="1"/>
          <p:nvPr/>
        </p:nvSpPr>
        <p:spPr>
          <a:xfrm>
            <a:off x="1071563" y="4187190"/>
            <a:ext cx="1686560"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赛事赛制</a:t>
            </a:r>
            <a:endPar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58" name="明月设计1"/>
          <p:cNvSpPr/>
          <p:nvPr/>
        </p:nvSpPr>
        <p:spPr>
          <a:xfrm>
            <a:off x="6650355" y="2057400"/>
            <a:ext cx="3669030" cy="1703070"/>
          </a:xfrm>
          <a:custGeom>
            <a:avLst/>
            <a:gdLst/>
            <a:ahLst/>
            <a:cxnLst>
              <a:cxn ang="3">
                <a:pos x="hc" y="t"/>
              </a:cxn>
              <a:cxn ang="cd2">
                <a:pos x="l" y="vc"/>
              </a:cxn>
              <a:cxn ang="cd4">
                <a:pos x="hc" y="b"/>
              </a:cxn>
              <a:cxn ang="0">
                <a:pos x="r" y="vc"/>
              </a:cxn>
            </a:cxnLst>
            <a:rect l="l" t="t" r="r" b="b"/>
            <a:pathLst>
              <a:path w="5580" h="3120">
                <a:moveTo>
                  <a:pt x="0" y="0"/>
                </a:moveTo>
                <a:lnTo>
                  <a:pt x="5060" y="0"/>
                </a:lnTo>
                <a:cubicBezTo>
                  <a:pt x="5347" y="0"/>
                  <a:pt x="5580" y="233"/>
                  <a:pt x="5580" y="520"/>
                </a:cubicBezTo>
                <a:lnTo>
                  <a:pt x="5580" y="2600"/>
                </a:lnTo>
                <a:cubicBezTo>
                  <a:pt x="5580" y="2887"/>
                  <a:pt x="5347" y="3120"/>
                  <a:pt x="5060" y="3120"/>
                </a:cubicBezTo>
                <a:lnTo>
                  <a:pt x="0" y="3120"/>
                </a:lnTo>
                <a:lnTo>
                  <a:pt x="0" y="0"/>
                </a:lnTo>
                <a:close/>
              </a:path>
            </a:pathLst>
          </a:custGeom>
          <a:solidFill>
            <a:srgbClr val="FCFDF7"/>
          </a:solidFill>
          <a:ln w="12700" cap="flat" cmpd="sng" algn="ctr">
            <a:noFill/>
            <a:prstDash val="solid"/>
            <a:miter lim="800000"/>
          </a:ln>
          <a:effectLst>
            <a:outerShdw blurRad="330200" dist="1778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47" name="明月设计4"/>
          <p:cNvSpPr/>
          <p:nvPr/>
        </p:nvSpPr>
        <p:spPr>
          <a:xfrm>
            <a:off x="1071880" y="1626235"/>
            <a:ext cx="4910455" cy="2339340"/>
          </a:xfrm>
          <a:custGeom>
            <a:avLst/>
            <a:gdLst/>
            <a:ahLst/>
            <a:cxnLst>
              <a:cxn ang="3">
                <a:pos x="hc" y="t"/>
              </a:cxn>
              <a:cxn ang="cd2">
                <a:pos x="l" y="vc"/>
              </a:cxn>
              <a:cxn ang="cd4">
                <a:pos x="hc" y="b"/>
              </a:cxn>
              <a:cxn ang="0">
                <a:pos x="r" y="vc"/>
              </a:cxn>
            </a:cxnLst>
            <a:rect l="l" t="t" r="r" b="b"/>
            <a:pathLst>
              <a:path w="5580" h="3120">
                <a:moveTo>
                  <a:pt x="0" y="0"/>
                </a:moveTo>
                <a:lnTo>
                  <a:pt x="5060" y="0"/>
                </a:lnTo>
                <a:cubicBezTo>
                  <a:pt x="5347" y="0"/>
                  <a:pt x="5580" y="233"/>
                  <a:pt x="5580" y="520"/>
                </a:cubicBezTo>
                <a:lnTo>
                  <a:pt x="5580" y="2600"/>
                </a:lnTo>
                <a:cubicBezTo>
                  <a:pt x="5580" y="2887"/>
                  <a:pt x="5347" y="3120"/>
                  <a:pt x="5060" y="3120"/>
                </a:cubicBezTo>
                <a:lnTo>
                  <a:pt x="0" y="3120"/>
                </a:lnTo>
                <a:lnTo>
                  <a:pt x="0" y="0"/>
                </a:lnTo>
                <a:close/>
              </a:path>
            </a:pathLst>
          </a:custGeom>
          <a:blipFill rotWithShape="1">
            <a:blip r:embed="rId1"/>
            <a:stretch>
              <a:fillRect l="-10000" t="-10000" r="-10000" b="-4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汉仪旗黑-60S" panose="00020600040101010101" charset="-122"/>
              <a:sym typeface="+mn-ea"/>
            </a:endParaRPr>
          </a:p>
        </p:txBody>
      </p:sp>
      <p:sp>
        <p:nvSpPr>
          <p:cNvPr id="193" name="明月设计10"/>
          <p:cNvSpPr txBox="1"/>
          <p:nvPr/>
        </p:nvSpPr>
        <p:spPr>
          <a:xfrm>
            <a:off x="1021080" y="4758055"/>
            <a:ext cx="4859020" cy="965835"/>
          </a:xfrm>
          <a:prstGeom prst="rect">
            <a:avLst/>
          </a:prstGeom>
          <a:noFill/>
        </p:spPr>
        <p:txBody>
          <a:bodyPr wrap="square" rtlCol="0">
            <a:noAutofit/>
          </a:bodyPr>
          <a:lstStyle/>
          <a:p>
            <a:pPr lvl="0" algn="l" fontAlgn="auto">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世界杯赛程分为预选赛阶段和决赛阶段两个阶段，世界杯预选赛阶段分为</a:t>
            </a:r>
            <a:r>
              <a:rPr lang="zh-CN" altLang="en-US" sz="14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六大赛区</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进行，分别是</a:t>
            </a:r>
            <a:r>
              <a:rPr lang="zh-CN" altLang="en-US" sz="14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欧洲、南美洲、亚洲、非洲、北美洲和大洋洲赛区</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a:t>
            </a:r>
            <a:endParaRPr kumimoji="0" lang="zh-CN" altLang="en-US" sz="1400" b="0" i="0" kern="1200" cap="none" spc="0" normalizeH="0" baseline="0" noProof="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49" name="明月设计14"/>
          <p:cNvSpPr txBox="1"/>
          <p:nvPr/>
        </p:nvSpPr>
        <p:spPr>
          <a:xfrm>
            <a:off x="6725920" y="2458085"/>
            <a:ext cx="3470910" cy="1050925"/>
          </a:xfrm>
          <a:prstGeom prst="rect">
            <a:avLst/>
          </a:prstGeom>
          <a:noFill/>
        </p:spPr>
        <p:txBody>
          <a:bodyPr wrap="square" rtlCol="0">
            <a:spAutoFit/>
          </a:bodyPr>
          <a:lstStyle/>
          <a:p>
            <a:pPr lvl="0" algn="l">
              <a:lnSpc>
                <a:spcPct val="130000"/>
              </a:lnSpc>
              <a:buClrTx/>
              <a:buSzTx/>
              <a:buFontTx/>
            </a:pPr>
            <a:r>
              <a:rPr lang="zh-CN" altLang="en-US" sz="16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国际足联（FIFA）会员国（地区）代表队，则需要在所在赛区进行预选赛，争夺进入世界杯决赛阶段的名额。</a:t>
            </a:r>
            <a:endParaRPr lang="zh-CN" altLang="en-US" sz="160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54" name="明月设计15"/>
          <p:cNvSpPr/>
          <p:nvPr/>
        </p:nvSpPr>
        <p:spPr>
          <a:xfrm>
            <a:off x="6650355" y="1682115"/>
            <a:ext cx="3054350" cy="615950"/>
          </a:xfrm>
          <a:custGeom>
            <a:avLst/>
            <a:gdLst/>
            <a:ahLst/>
            <a:cxnLst>
              <a:cxn ang="3">
                <a:pos x="hc" y="t"/>
              </a:cxn>
              <a:cxn ang="cd2">
                <a:pos x="l" y="vc"/>
              </a:cxn>
              <a:cxn ang="cd4">
                <a:pos x="hc" y="b"/>
              </a:cxn>
              <a:cxn ang="0">
                <a:pos x="r" y="vc"/>
              </a:cxn>
            </a:cxnLst>
            <a:rect l="l" t="t" r="r" b="b"/>
            <a:pathLst>
              <a:path w="4810" h="970">
                <a:moveTo>
                  <a:pt x="2" y="0"/>
                </a:moveTo>
                <a:lnTo>
                  <a:pt x="4648" y="0"/>
                </a:lnTo>
                <a:cubicBezTo>
                  <a:pt x="4738" y="0"/>
                  <a:pt x="4810" y="72"/>
                  <a:pt x="4810" y="162"/>
                </a:cubicBezTo>
                <a:lnTo>
                  <a:pt x="4810" y="808"/>
                </a:lnTo>
                <a:cubicBezTo>
                  <a:pt x="4810" y="898"/>
                  <a:pt x="4738" y="970"/>
                  <a:pt x="4648" y="970"/>
                </a:cubicBezTo>
                <a:lnTo>
                  <a:pt x="2" y="970"/>
                </a:lnTo>
                <a:lnTo>
                  <a:pt x="0" y="970"/>
                </a:lnTo>
                <a:lnTo>
                  <a:pt x="0" y="0"/>
                </a:lnTo>
                <a:lnTo>
                  <a:pt x="2" y="0"/>
                </a:lnTo>
                <a:close/>
              </a:path>
            </a:pathLst>
          </a:custGeom>
          <a:gradFill>
            <a:gsLst>
              <a:gs pos="0">
                <a:srgbClr val="9ADA00"/>
              </a:gs>
              <a:gs pos="77000">
                <a:srgbClr val="479300"/>
              </a:gs>
            </a:gsLst>
            <a:path path="circle">
              <a:fillToRect t="100000" r="100000"/>
            </a:path>
            <a:tileRect l="-100000" b="-100000"/>
          </a:gradFill>
          <a:ln>
            <a:noFill/>
          </a:ln>
          <a:effectLst>
            <a:outerShdw blurRad="101600" dist="38100" dir="5400000" sx="102000" sy="102000" algn="t" rotWithShape="0">
              <a:srgbClr val="3F8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bg1"/>
              </a:solidFill>
              <a:latin typeface="汉仪雅酷黑简" panose="00020600040101010101" charset="-122"/>
              <a:ea typeface="汉仪雅酷黑简" panose="00020600040101010101" charset="-122"/>
              <a:cs typeface="汉仪旗黑-60S" panose="00020600040101010101" charset="-122"/>
              <a:sym typeface="+mn-ea"/>
            </a:endParaRPr>
          </a:p>
        </p:txBody>
      </p:sp>
      <p:sp>
        <p:nvSpPr>
          <p:cNvPr id="55" name="明月设计16"/>
          <p:cNvSpPr txBox="1"/>
          <p:nvPr/>
        </p:nvSpPr>
        <p:spPr>
          <a:xfrm>
            <a:off x="6725920" y="1713548"/>
            <a:ext cx="2781300" cy="553085"/>
          </a:xfrm>
          <a:prstGeom prst="rect">
            <a:avLst/>
          </a:prstGeom>
          <a:noFill/>
        </p:spPr>
        <p:txBody>
          <a:bodyPr wrap="square" rtlCol="0">
            <a:spAutoFit/>
          </a:bodyPr>
          <a:lstStyle/>
          <a:p>
            <a:pPr lvl="0" algn="l">
              <a:lnSpc>
                <a:spcPct val="120000"/>
              </a:lnSpc>
              <a:buClrTx/>
              <a:buSzTx/>
              <a:buFontTx/>
            </a:pPr>
            <a:r>
              <a:rPr lang="zh-CN" altLang="en-US" sz="2500" cap="all" dirty="0">
                <a:solidFill>
                  <a:schemeClr val="bg1"/>
                </a:solidFill>
                <a:effectLst/>
                <a:uFillTx/>
                <a:latin typeface="汉仪旗黑-85S" panose="00020600040101010101" charset="-122"/>
                <a:ea typeface="汉仪旗黑-85S" panose="00020600040101010101" charset="-122"/>
                <a:cs typeface="汉仪旗黑-60S" panose="00020600040101010101" charset="-122"/>
                <a:sym typeface="+mn-ea"/>
              </a:rPr>
              <a:t>赛事赛制</a:t>
            </a:r>
            <a:endParaRPr lang="zh-CN" altLang="en-US" sz="2500" dirty="0">
              <a:solidFill>
                <a:schemeClr val="bg1"/>
              </a:solidFill>
              <a:latin typeface="汉仪旗黑-85S" panose="00020600040101010101" charset="-122"/>
              <a:ea typeface="汉仪旗黑-85S" panose="00020600040101010101" charset="-122"/>
              <a:cs typeface="汉仪旗黑-60S" panose="0002060004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xEl>
                                              <p:pRg st="0" end="0"/>
                                            </p:txEl>
                                          </p:spTgt>
                                        </p:tgtEl>
                                        <p:attrNameLst>
                                          <p:attrName>style.visibility</p:attrName>
                                        </p:attrNameLst>
                                      </p:cBhvr>
                                      <p:to>
                                        <p:strVal val="visible"/>
                                      </p:to>
                                    </p:set>
                                    <p:animEffect transition="in" filter="wipe(left)">
                                      <p:cBhvr>
                                        <p:cTn id="12" dur="10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明月设计2"/>
          <p:cNvSpPr/>
          <p:nvPr/>
        </p:nvSpPr>
        <p:spPr>
          <a:xfrm>
            <a:off x="493395" y="896620"/>
            <a:ext cx="1901825" cy="146050"/>
          </a:xfrm>
          <a:prstGeom prst="parallelogram">
            <a:avLst/>
          </a:prstGeom>
          <a:gradFill>
            <a:gsLst>
              <a:gs pos="0">
                <a:srgbClr val="89A531">
                  <a:alpha val="4000"/>
                </a:srgbClr>
              </a:gs>
              <a:gs pos="100000">
                <a:srgbClr val="89A531">
                  <a:alpha val="2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汉仪旗黑-60S" panose="00020600040101010101" charset="-122"/>
            </a:endParaRPr>
          </a:p>
        </p:txBody>
      </p:sp>
      <p:sp>
        <p:nvSpPr>
          <p:cNvPr id="7" name="明月设计3" descr="7b0a20202020227461726765744d6f64756c65223a202270726f636573734f6e6c696e65466f6e7473220a7d0a"/>
          <p:cNvSpPr txBox="1"/>
          <p:nvPr/>
        </p:nvSpPr>
        <p:spPr>
          <a:xfrm>
            <a:off x="539750" y="614680"/>
            <a:ext cx="2644140" cy="475615"/>
          </a:xfrm>
          <a:prstGeom prst="rect">
            <a:avLst/>
          </a:prstGeom>
          <a:noFill/>
        </p:spPr>
        <p:txBody>
          <a:bodyPr wrap="square" rtlCol="0">
            <a:spAutoFit/>
          </a:bodyPr>
          <a:lstStyle/>
          <a:p>
            <a:pPr algn="l"/>
            <a:r>
              <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rPr>
              <a:t>国际足联世界杯</a:t>
            </a:r>
            <a:endParaRPr lang="zh-CN" altLang="en-US" sz="2500" dirty="0">
              <a:solidFill>
                <a:schemeClr val="tx1">
                  <a:lumMod val="75000"/>
                  <a:lumOff val="25000"/>
                </a:schemeClr>
              </a:solidFill>
              <a:latin typeface="汉仪旗黑-85S" panose="00020600040101010101" charset="-122"/>
              <a:ea typeface="汉仪旗黑-85S" panose="00020600040101010101" charset="-122"/>
              <a:cs typeface="汉仪旗黑-60S" panose="00020600040101010101" charset="-122"/>
              <a:sym typeface="+mn-ea"/>
            </a:endParaRPr>
          </a:p>
        </p:txBody>
      </p:sp>
      <p:sp>
        <p:nvSpPr>
          <p:cNvPr id="2" name="明月设计4" descr="7b0a20202020227461726765744d6f64756c65223a202270726f636573734f6e6c696e65466f6e7473220a7d0a"/>
          <p:cNvSpPr txBox="1"/>
          <p:nvPr/>
        </p:nvSpPr>
        <p:spPr>
          <a:xfrm>
            <a:off x="539750" y="302895"/>
            <a:ext cx="1144905" cy="553085"/>
          </a:xfrm>
          <a:prstGeom prst="rect">
            <a:avLst/>
          </a:prstGeom>
          <a:noFill/>
        </p:spPr>
        <p:txBody>
          <a:bodyPr wrap="square" rtlCol="0">
            <a:spAutoFit/>
          </a:bodyPr>
          <a:lstStyle/>
          <a:p>
            <a:pPr algn="l"/>
            <a:r>
              <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rPr>
              <a:t>01</a:t>
            </a:r>
            <a:endParaRPr lang="en-US" altLang="zh-CN" sz="3000" dirty="0">
              <a:gradFill>
                <a:gsLst>
                  <a:gs pos="0">
                    <a:schemeClr val="accent1">
                      <a:lumMod val="5000"/>
                      <a:lumOff val="95000"/>
                      <a:alpha val="0"/>
                    </a:schemeClr>
                  </a:gs>
                  <a:gs pos="85000">
                    <a:srgbClr val="4E9900">
                      <a:alpha val="67000"/>
                    </a:srgbClr>
                  </a:gs>
                </a:gsLst>
                <a:lin ang="16200000" scaled="0"/>
              </a:gradFill>
              <a:latin typeface="汉仪雅酷黑简" panose="00020600040101010101" charset="-122"/>
              <a:ea typeface="汉仪雅酷黑简" panose="00020600040101010101" charset="-122"/>
              <a:cs typeface="汉仪旗黑-60S" panose="00020600040101010101" charset="-122"/>
              <a:sym typeface="+mn-ea"/>
            </a:endParaRPr>
          </a:p>
        </p:txBody>
      </p:sp>
      <p:cxnSp>
        <p:nvCxnSpPr>
          <p:cNvPr id="4" name="明月设计5"/>
          <p:cNvCxnSpPr/>
          <p:nvPr/>
        </p:nvCxnSpPr>
        <p:spPr>
          <a:xfrm>
            <a:off x="3059430" y="833755"/>
            <a:ext cx="77279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明月设计6"/>
          <p:cNvCxnSpPr/>
          <p:nvPr/>
        </p:nvCxnSpPr>
        <p:spPr>
          <a:xfrm>
            <a:off x="10319385" y="833755"/>
            <a:ext cx="1122045" cy="0"/>
          </a:xfrm>
          <a:prstGeom prst="line">
            <a:avLst/>
          </a:prstGeom>
          <a:ln w="41275">
            <a:gradFill>
              <a:gsLst>
                <a:gs pos="0">
                  <a:srgbClr val="00BAE5"/>
                </a:gs>
                <a:gs pos="100000">
                  <a:srgbClr val="01F6B3"/>
                </a:gs>
              </a:gsLst>
              <a:lin ang="10800000" scaled="1"/>
            </a:gradFill>
          </a:ln>
        </p:spPr>
        <p:style>
          <a:lnRef idx="1">
            <a:schemeClr val="accent1"/>
          </a:lnRef>
          <a:fillRef idx="0">
            <a:schemeClr val="accent1"/>
          </a:fillRef>
          <a:effectRef idx="0">
            <a:schemeClr val="accent1"/>
          </a:effectRef>
          <a:fontRef idx="minor">
            <a:schemeClr val="tx1"/>
          </a:fontRef>
        </p:style>
      </p:cxnSp>
      <p:sp>
        <p:nvSpPr>
          <p:cNvPr id="8" name="明月设计7" descr="7b0a20202020227461726765744d6f64756c65223a202270726f636573734f6e6c696e65466f6e7473220a7d0a"/>
          <p:cNvSpPr txBox="1"/>
          <p:nvPr/>
        </p:nvSpPr>
        <p:spPr>
          <a:xfrm>
            <a:off x="10186035" y="521970"/>
            <a:ext cx="1317625" cy="306705"/>
          </a:xfrm>
          <a:prstGeom prst="rect">
            <a:avLst/>
          </a:prstGeom>
          <a:noFill/>
        </p:spPr>
        <p:txBody>
          <a:bodyPr wrap="square" rtlCol="0">
            <a:spAutoFit/>
          </a:bodyPr>
          <a:lstStyle/>
          <a:p>
            <a:pPr algn="ctr"/>
            <a:r>
              <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rPr>
              <a:t>YOUR LOGO</a:t>
            </a:r>
            <a:endParaRPr lang="en-US" altLang="zh-CN" sz="1400" spc="-150" dirty="0">
              <a:gradFill>
                <a:gsLst>
                  <a:gs pos="0">
                    <a:srgbClr val="00BAE5"/>
                  </a:gs>
                  <a:gs pos="85000">
                    <a:srgbClr val="01F6B3"/>
                  </a:gs>
                </a:gsLst>
                <a:lin ang="8100000" scaled="0"/>
              </a:gradFill>
              <a:uFillTx/>
              <a:latin typeface="汉仪旗黑-85S" panose="00020600040101010101" charset="-122"/>
              <a:ea typeface="汉仪旗黑-85S" panose="00020600040101010101" charset="-122"/>
              <a:cs typeface="汉仪旗黑-60S" panose="00020600040101010101" charset="-122"/>
              <a:sym typeface="+mn-ea"/>
            </a:endParaRPr>
          </a:p>
        </p:txBody>
      </p:sp>
      <p:sp>
        <p:nvSpPr>
          <p:cNvPr id="11" name="明月设计8"/>
          <p:cNvSpPr/>
          <p:nvPr/>
        </p:nvSpPr>
        <p:spPr>
          <a:xfrm>
            <a:off x="8356600" y="0"/>
            <a:ext cx="3835400" cy="6858000"/>
          </a:xfrm>
          <a:prstGeom prst="rect">
            <a:avLst/>
          </a:prstGeom>
          <a:blipFill rotWithShape="1">
            <a:blip r:embed="rId1"/>
            <a:stretch>
              <a:fillRect l="-10000" r="-20000" b="-10000"/>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cs typeface="汉仪旗黑-60S" panose="00020600040101010101" charset="-122"/>
            </a:endParaRPr>
          </a:p>
        </p:txBody>
      </p:sp>
      <p:sp>
        <p:nvSpPr>
          <p:cNvPr id="12" name="明月设计9"/>
          <p:cNvSpPr/>
          <p:nvPr/>
        </p:nvSpPr>
        <p:spPr>
          <a:xfrm>
            <a:off x="7340600" y="2957830"/>
            <a:ext cx="3034665" cy="3278505"/>
          </a:xfrm>
          <a:prstGeom prst="roundRect">
            <a:avLst>
              <a:gd name="adj" fmla="val 4899"/>
            </a:avLst>
          </a:prstGeom>
          <a:solidFill>
            <a:srgbClr val="FCFDF7"/>
          </a:solidFill>
          <a:ln w="12700" cap="flat" cmpd="sng" algn="ctr">
            <a:noFill/>
            <a:prstDash val="solid"/>
            <a:miter lim="800000"/>
          </a:ln>
          <a:effectLst>
            <a:outerShdw blurRad="330200" dist="3175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13" name="明月设计10"/>
          <p:cNvSpPr/>
          <p:nvPr/>
        </p:nvSpPr>
        <p:spPr>
          <a:xfrm>
            <a:off x="4018280" y="2957830"/>
            <a:ext cx="3034665" cy="3278505"/>
          </a:xfrm>
          <a:prstGeom prst="roundRect">
            <a:avLst>
              <a:gd name="adj" fmla="val 4899"/>
            </a:avLst>
          </a:prstGeom>
          <a:solidFill>
            <a:srgbClr val="FCFDF7"/>
          </a:solidFill>
          <a:ln w="12700" cap="flat" cmpd="sng" algn="ctr">
            <a:noFill/>
            <a:prstDash val="solid"/>
            <a:miter lim="800000"/>
          </a:ln>
          <a:effectLst>
            <a:outerShdw blurRad="330200" dist="3175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15" name="明月设计11"/>
          <p:cNvSpPr/>
          <p:nvPr/>
        </p:nvSpPr>
        <p:spPr>
          <a:xfrm>
            <a:off x="695325" y="2957830"/>
            <a:ext cx="3034665" cy="3850005"/>
          </a:xfrm>
          <a:prstGeom prst="roundRect">
            <a:avLst>
              <a:gd name="adj" fmla="val 4899"/>
            </a:avLst>
          </a:prstGeom>
          <a:solidFill>
            <a:srgbClr val="FCFDF7"/>
          </a:solidFill>
          <a:ln w="12700" cap="flat" cmpd="sng" algn="ctr">
            <a:noFill/>
            <a:prstDash val="solid"/>
            <a:miter lim="800000"/>
          </a:ln>
          <a:effectLst>
            <a:outerShdw blurRad="330200" dist="317500" dir="5400000" sx="93000" sy="93000" algn="t" rotWithShape="0">
              <a:srgbClr val="3556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汉仪旗黑-60S" panose="00020600040101010101" charset="-122"/>
              <a:ea typeface="汉仪旗黑-60S" panose="00020600040101010101" charset="-122"/>
              <a:cs typeface="汉仪旗黑-60S" panose="00020600040101010101" charset="-122"/>
              <a:sym typeface="+mn-ea"/>
            </a:endParaRPr>
          </a:p>
        </p:txBody>
      </p:sp>
      <p:sp>
        <p:nvSpPr>
          <p:cNvPr id="66566" name="明月设计12"/>
          <p:cNvSpPr txBox="1"/>
          <p:nvPr/>
        </p:nvSpPr>
        <p:spPr>
          <a:xfrm>
            <a:off x="935990" y="3932555"/>
            <a:ext cx="2338388" cy="2886710"/>
          </a:xfrm>
          <a:prstGeom prst="rect">
            <a:avLst/>
          </a:prstGeom>
          <a:noFill/>
        </p:spPr>
        <p:txBody>
          <a:bodyPr wrap="square" anchor="t" anchorCtr="0">
            <a:spAutoFit/>
          </a:bodyPr>
          <a:lstStyle/>
          <a:p>
            <a:pPr lvl="0" algn="l">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从1938年第三届世界杯开始，规定卫冕冠军和东道主可以直接晋级，但是2002年因为卫冕冠军法国在韩日世界杯表现太差，所以国际足联规定，从2006年世界杯预选赛起，卫冕冠军需要参加其所属区域内的世界杯预选赛，从而只有东道主可以入围决赛圈的比赛。</a:t>
            </a:r>
            <a:endPar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endParaRPr>
          </a:p>
        </p:txBody>
      </p:sp>
      <p:sp>
        <p:nvSpPr>
          <p:cNvPr id="66567" name="明月设计13"/>
          <p:cNvSpPr txBox="1"/>
          <p:nvPr/>
        </p:nvSpPr>
        <p:spPr>
          <a:xfrm>
            <a:off x="4258945" y="3932555"/>
            <a:ext cx="2591435" cy="2047875"/>
          </a:xfrm>
          <a:prstGeom prst="rect">
            <a:avLst/>
          </a:prstGeom>
          <a:noFill/>
        </p:spPr>
        <p:txBody>
          <a:bodyPr wrap="square" anchor="t" anchorCtr="0">
            <a:spAutoFit/>
          </a:bodyPr>
          <a:lstStyle/>
          <a:p>
            <a:pPr lvl="0" algn="l">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从2006年世界杯预选赛起，卫冕冠军需要参加其所属区域内的世界杯预选赛，从而只有东道主可以入围决赛圈的比赛，南非世界杯东道主未能从小组出线，但是国际足联并未取消东道主直接晋级的资格。</a:t>
            </a:r>
            <a:endParaRPr lang="zh-CN" altLang="en-US" sz="140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66568" name="明月设计14"/>
          <p:cNvSpPr txBox="1"/>
          <p:nvPr/>
        </p:nvSpPr>
        <p:spPr>
          <a:xfrm>
            <a:off x="7579995" y="3932555"/>
            <a:ext cx="2593975" cy="2047875"/>
          </a:xfrm>
          <a:prstGeom prst="rect">
            <a:avLst/>
          </a:prstGeom>
          <a:noFill/>
        </p:spPr>
        <p:txBody>
          <a:bodyPr wrap="square" anchor="t" anchorCtr="0">
            <a:spAutoFit/>
          </a:bodyPr>
          <a:lstStyle/>
          <a:p>
            <a:pPr lvl="0" algn="l">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世界杯决赛阶段的主办国必须是国际足联（FIFA）会员国（地区），而且会员国（地区）需要向国际足联提出申请（可以两个会员联合申请承办），然后通过全体国际足联（FIFA）会员国（地区）投票选出。</a:t>
            </a:r>
            <a:endParaRPr lang="zh-CN" altLang="en-US" sz="140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mn-ea"/>
            </a:endParaRPr>
          </a:p>
        </p:txBody>
      </p:sp>
      <p:sp>
        <p:nvSpPr>
          <p:cNvPr id="66569" name="明月设计15"/>
          <p:cNvSpPr txBox="1"/>
          <p:nvPr/>
        </p:nvSpPr>
        <p:spPr>
          <a:xfrm>
            <a:off x="935990" y="3089910"/>
            <a:ext cx="1551940" cy="553085"/>
          </a:xfrm>
          <a:prstGeom prst="rect">
            <a:avLst/>
          </a:prstGeom>
          <a:noFill/>
        </p:spPr>
        <p:txBody>
          <a:bodyPr wrap="square" rtlCol="0" anchor="t" anchorCtr="0">
            <a:spAutoFit/>
          </a:bodyPr>
          <a:lstStyle/>
          <a:p>
            <a:pPr lvl="0" algn="l">
              <a:lnSpc>
                <a:spcPct val="120000"/>
              </a:lnSpc>
              <a:buClrTx/>
              <a:buSzTx/>
              <a:buFontTx/>
            </a:pP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赛事赛制</a:t>
            </a:r>
            <a:endParaRPr lang="zh-CN" altLang="en-US" sz="2500" cap="all" noProof="0"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66570" name="明月设计16"/>
          <p:cNvSpPr txBox="1"/>
          <p:nvPr/>
        </p:nvSpPr>
        <p:spPr>
          <a:xfrm>
            <a:off x="4258945" y="3089910"/>
            <a:ext cx="1551305" cy="553085"/>
          </a:xfrm>
          <a:prstGeom prst="rect">
            <a:avLst/>
          </a:prstGeom>
          <a:noFill/>
        </p:spPr>
        <p:txBody>
          <a:bodyPr wrap="square" rtlCol="0" anchor="t" anchorCtr="0">
            <a:spAutoFit/>
          </a:bodyPr>
          <a:lstStyle/>
          <a:p>
            <a:pPr lvl="0" algn="l">
              <a:lnSpc>
                <a:spcPct val="120000"/>
              </a:lnSpc>
              <a:buClrTx/>
              <a:buSzTx/>
              <a:buFontTx/>
            </a:pP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赛事赛制</a:t>
            </a:r>
            <a:endParaRPr lang="zh-CN" altLang="en-US" sz="2500" cap="all" noProof="0"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endParaRPr>
          </a:p>
        </p:txBody>
      </p:sp>
      <p:sp>
        <p:nvSpPr>
          <p:cNvPr id="66571" name="明月设计17"/>
          <p:cNvSpPr txBox="1"/>
          <p:nvPr/>
        </p:nvSpPr>
        <p:spPr>
          <a:xfrm>
            <a:off x="7579995" y="3089910"/>
            <a:ext cx="1552575" cy="553085"/>
          </a:xfrm>
          <a:prstGeom prst="rect">
            <a:avLst/>
          </a:prstGeom>
          <a:noFill/>
        </p:spPr>
        <p:txBody>
          <a:bodyPr wrap="square" rtlCol="0" anchor="t" anchorCtr="0">
            <a:spAutoFit/>
          </a:bodyPr>
          <a:lstStyle/>
          <a:p>
            <a:pPr lvl="0" algn="l">
              <a:lnSpc>
                <a:spcPct val="120000"/>
              </a:lnSpc>
              <a:buClrTx/>
              <a:buSzTx/>
              <a:buFontTx/>
            </a:pPr>
            <a:r>
              <a:rPr lang="zh-CN" altLang="en-US" sz="2500" cap="all"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rPr>
              <a:t>赛事赛制</a:t>
            </a:r>
            <a:endParaRPr lang="zh-CN" altLang="en-US" sz="2500" cap="all" noProof="0" dirty="0">
              <a:solidFill>
                <a:schemeClr val="tx1">
                  <a:lumMod val="75000"/>
                  <a:lumOff val="25000"/>
                </a:schemeClr>
              </a:solidFill>
              <a:effectLst/>
              <a:uFillTx/>
              <a:latin typeface="汉仪旗黑-85S" panose="00020600040101010101" charset="-122"/>
              <a:ea typeface="汉仪旗黑-85S" panose="00020600040101010101" charset="-122"/>
              <a:cs typeface="汉仪旗黑-60S" panose="00020600040101010101" charset="-122"/>
              <a:sym typeface="+mn-ea"/>
            </a:endParaRPr>
          </a:p>
        </p:txBody>
      </p:sp>
      <p:cxnSp>
        <p:nvCxnSpPr>
          <p:cNvPr id="17" name="明月设计18"/>
          <p:cNvCxnSpPr/>
          <p:nvPr/>
        </p:nvCxnSpPr>
        <p:spPr>
          <a:xfrm>
            <a:off x="1039178" y="3754755"/>
            <a:ext cx="2127250" cy="0"/>
          </a:xfrm>
          <a:prstGeom prst="line">
            <a:avLst/>
          </a:prstGeom>
          <a:ln w="12700">
            <a:solidFill>
              <a:srgbClr val="436A00"/>
            </a:solidFill>
          </a:ln>
        </p:spPr>
        <p:style>
          <a:lnRef idx="1">
            <a:schemeClr val="accent1"/>
          </a:lnRef>
          <a:fillRef idx="0">
            <a:schemeClr val="accent1"/>
          </a:fillRef>
          <a:effectRef idx="0">
            <a:schemeClr val="accent1"/>
          </a:effectRef>
          <a:fontRef idx="minor">
            <a:schemeClr val="tx1"/>
          </a:fontRef>
        </p:style>
      </p:cxnSp>
      <p:cxnSp>
        <p:nvCxnSpPr>
          <p:cNvPr id="19" name="明月设计19"/>
          <p:cNvCxnSpPr/>
          <p:nvPr/>
        </p:nvCxnSpPr>
        <p:spPr>
          <a:xfrm>
            <a:off x="4361815" y="3754755"/>
            <a:ext cx="2125663" cy="0"/>
          </a:xfrm>
          <a:prstGeom prst="line">
            <a:avLst/>
          </a:prstGeom>
          <a:ln w="12700">
            <a:solidFill>
              <a:srgbClr val="436A00"/>
            </a:solidFill>
          </a:ln>
        </p:spPr>
        <p:style>
          <a:lnRef idx="1">
            <a:schemeClr val="accent1"/>
          </a:lnRef>
          <a:fillRef idx="0">
            <a:schemeClr val="accent1"/>
          </a:fillRef>
          <a:effectRef idx="0">
            <a:schemeClr val="accent1"/>
          </a:effectRef>
          <a:fontRef idx="minor">
            <a:schemeClr val="tx1"/>
          </a:fontRef>
        </p:style>
      </p:cxnSp>
      <p:cxnSp>
        <p:nvCxnSpPr>
          <p:cNvPr id="23" name="明月设计20"/>
          <p:cNvCxnSpPr/>
          <p:nvPr/>
        </p:nvCxnSpPr>
        <p:spPr>
          <a:xfrm>
            <a:off x="7684453" y="3754755"/>
            <a:ext cx="2125663" cy="0"/>
          </a:xfrm>
          <a:prstGeom prst="line">
            <a:avLst/>
          </a:prstGeom>
          <a:ln w="12700">
            <a:solidFill>
              <a:srgbClr val="436A00"/>
            </a:solidFill>
          </a:ln>
        </p:spPr>
        <p:style>
          <a:lnRef idx="1">
            <a:schemeClr val="accent1"/>
          </a:lnRef>
          <a:fillRef idx="0">
            <a:schemeClr val="accent1"/>
          </a:fillRef>
          <a:effectRef idx="0">
            <a:schemeClr val="accent1"/>
          </a:effectRef>
          <a:fontRef idx="minor">
            <a:schemeClr val="tx1"/>
          </a:fontRef>
        </p:style>
      </p:cxnSp>
      <p:sp>
        <p:nvSpPr>
          <p:cNvPr id="66578" name="明月设计21"/>
          <p:cNvSpPr/>
          <p:nvPr/>
        </p:nvSpPr>
        <p:spPr>
          <a:xfrm>
            <a:off x="695325" y="1991360"/>
            <a:ext cx="7408545" cy="929640"/>
          </a:xfrm>
          <a:prstGeom prst="rect">
            <a:avLst/>
          </a:prstGeom>
          <a:noFill/>
          <a:ln w="9525">
            <a:noFill/>
          </a:ln>
        </p:spPr>
        <p:txBody>
          <a:bodyPr wrap="square" anchor="t" anchorCtr="0">
            <a:spAutoFit/>
          </a:bodyPr>
          <a:lstStyle/>
          <a:p>
            <a:pPr lvl="0" algn="l">
              <a:lnSpc>
                <a:spcPct val="130000"/>
              </a:lnSpc>
              <a:buClrTx/>
              <a:buSzTx/>
              <a:buFontTx/>
            </a:pP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世界杯决赛阶段的名额是</a:t>
            </a:r>
            <a:r>
              <a:rPr lang="zh-CN" altLang="en-US" sz="1400" u="sng"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32个</a:t>
            </a:r>
            <a:r>
              <a:rPr lang="zh-CN" altLang="en-US" sz="1400" dirty="0">
                <a:solidFill>
                  <a:schemeClr val="tx1">
                    <a:lumMod val="75000"/>
                    <a:lumOff val="25000"/>
                  </a:schemeClr>
                </a:solidFill>
                <a:latin typeface="汉仪旗黑-60S" panose="00020600040101010101" charset="-122"/>
                <a:ea typeface="汉仪旗黑-60S" panose="00020600040101010101" charset="-122"/>
                <a:cs typeface="汉仪旗黑-60S" panose="00020600040101010101" charset="-122"/>
                <a:sym typeface="Arial" panose="020B0604020202020204" pitchFamily="34" charset="0"/>
              </a:rPr>
              <a:t>，决赛阶段主办国可以直接获得决赛阶段名额，除主办国外，其他名额由国际足联根据各个预选赛赛区的足球水平进行分配，不同的预选赛赛区会有不同数量的决赛阶段名额。</a:t>
            </a:r>
            <a:endParaRPr lang="en-US" altLang="zh-CN" sz="1400" dirty="0">
              <a:solidFill>
                <a:srgbClr val="404040"/>
              </a:solidFill>
              <a:latin typeface="汉仪旗黑-60S" panose="00020600040101010101" charset="-122"/>
              <a:ea typeface="汉仪旗黑-60S" panose="00020600040101010101" charset="-122"/>
              <a:cs typeface="汉仪旗黑-60S" panose="00020600040101010101" charset="-122"/>
            </a:endParaRPr>
          </a:p>
        </p:txBody>
      </p:sp>
      <p:sp>
        <p:nvSpPr>
          <p:cNvPr id="33" name="文本框 32"/>
          <p:cNvSpPr txBox="1"/>
          <p:nvPr/>
        </p:nvSpPr>
        <p:spPr>
          <a:xfrm>
            <a:off x="695325" y="1383665"/>
            <a:ext cx="2364105" cy="607695"/>
          </a:xfrm>
          <a:prstGeom prst="rect">
            <a:avLst/>
          </a:prstGeom>
          <a:noFill/>
        </p:spPr>
        <p:txBody>
          <a:bodyPr wrap="square" rtlCol="0">
            <a:spAutoFit/>
          </a:bodyPr>
          <a:lstStyle/>
          <a:p>
            <a:pPr lvl="0" algn="l">
              <a:lnSpc>
                <a:spcPct val="120000"/>
              </a:lnSpc>
              <a:buClrTx/>
              <a:buSzTx/>
              <a:buFontTx/>
            </a:pP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赛事赛制</a:t>
            </a:r>
            <a:r>
              <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rPr>
              <a:t>趣闻</a:t>
            </a:r>
            <a:endParaRPr lang="zh-CN" altLang="en-US" sz="2800" cap="all" dirty="0">
              <a:gradFill>
                <a:gsLst>
                  <a:gs pos="8000">
                    <a:srgbClr val="346A00"/>
                  </a:gs>
                  <a:gs pos="100000">
                    <a:srgbClr val="4E9900"/>
                  </a:gs>
                </a:gsLst>
                <a:lin ang="0" scaled="0"/>
              </a:gradFill>
              <a:effectLst>
                <a:outerShdw blurRad="88900" algn="ctr" rotWithShape="0">
                  <a:prstClr val="black">
                    <a:alpha val="30000"/>
                  </a:prstClr>
                </a:outerShdw>
              </a:effectLst>
              <a:uFillTx/>
              <a:latin typeface="汉仪旗黑-85S" panose="00020600040101010101" charset="-122"/>
              <a:ea typeface="汉仪旗黑-85S" panose="00020600040101010101" charset="-122"/>
              <a:cs typeface="汉仪旗黑-60S" panose="00020600040101010101" charset="-122"/>
              <a:sym typeface="+mn-ea"/>
            </a:endParaRPr>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600,&quot;width&quot;:17069}"/>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p="http://schemas.openxmlformats.org/presentationml/2006/main">
  <p:tag name="PA" val="v5.2.11"/>
  <p:tag name="RESOURCELIBID_ANIM" val="431"/>
</p:tagLst>
</file>

<file path=ppt/tags/tag32.xml><?xml version="1.0" encoding="utf-8"?>
<p:tagLst xmlns:p="http://schemas.openxmlformats.org/presentationml/2006/main">
  <p:tag name="KSO_WM_BEAUTIFY_FLAG" val="#wm#"/>
  <p:tag name="KSO_WM_TEMPLATE_CATEGORY" val="custom"/>
  <p:tag name="KSO_WM_TEMPLATE_INDEX" val="20205176"/>
</p:tagLst>
</file>

<file path=ppt/tags/tag3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xml><?xml version="1.0" encoding="utf-8"?>
<p:tagLst xmlns:p="http://schemas.openxmlformats.org/presentationml/2006/main">
  <p:tag name="KSO_WM_BEAUTIFY_FLAG" val="#wm#"/>
  <p:tag name="KSO_WM_TEMPLATE_CATEGORY" val="custom"/>
  <p:tag name="KSO_WM_TEMPLATE_INDEX" val="20205176"/>
</p:tagLst>
</file>

<file path=ppt/tags/tag35.xml><?xml version="1.0" encoding="utf-8"?>
<p:tagLst xmlns:p="http://schemas.openxmlformats.org/presentationml/2006/main">
  <p:tag name="KSO_WM_BEAUTIFY_FLAG" val="#wm#"/>
  <p:tag name="KSO_WM_TEMPLATE_CATEGORY" val="custom"/>
  <p:tag name="KSO_WM_TEMPLATE_INDEX" val="20205176"/>
</p:tagLst>
</file>

<file path=ppt/tags/tag36.xml><?xml version="1.0" encoding="utf-8"?>
<p:tagLst xmlns:p="http://schemas.openxmlformats.org/presentationml/2006/main">
  <p:tag name="KSO_WM_BEAUTIFY_FLAG" val="#wm#"/>
  <p:tag name="KSO_WM_TEMPLATE_CATEGORY" val="custom"/>
  <p:tag name="KSO_WM_TEMPLATE_INDEX" val="20205176"/>
</p:tagLst>
</file>

<file path=ppt/tags/tag37.xml><?xml version="1.0" encoding="utf-8"?>
<p:tagLst xmlns:p="http://schemas.openxmlformats.org/presentationml/2006/main">
  <p:tag name="KSO_WM_BEAUTIFY_FLAG" val="#wm#"/>
  <p:tag name="KSO_WM_TEMPLATE_CATEGORY" val="custom"/>
  <p:tag name="KSO_WM_TEMPLATE_INDEX" val="20205176"/>
</p:tagLst>
</file>

<file path=ppt/tags/tag38.xml><?xml version="1.0" encoding="utf-8"?>
<p:tagLst xmlns:p="http://schemas.openxmlformats.org/presentationml/2006/main">
  <p:tag name="KSO_WM_BEAUTIFY_FLAG" val="#wm#"/>
  <p:tag name="KSO_WM_TEMPLATE_CATEGORY" val="custom"/>
  <p:tag name="KSO_WM_TEMPLATE_INDEX" val="20205176"/>
</p:tagLst>
</file>

<file path=ppt/tags/tag39.xml><?xml version="1.0" encoding="utf-8"?>
<p:tagLst xmlns:p="http://schemas.openxmlformats.org/presentationml/2006/main">
  <p:tag name="KSO_WM_BEAUTIFY_FLAG" val="#wm#"/>
  <p:tag name="KSO_WM_TEMPLATE_CATEGORY" val="custom"/>
  <p:tag name="KSO_WM_TEMPLATE_INDEX" val="20205176"/>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xml><?xml version="1.0" encoding="utf-8"?>
<p:tagLst xmlns:p="http://schemas.openxmlformats.org/presentationml/2006/main">
  <p:tag name="KSO_WM_BEAUTIFY_FLAG" val="#wm#"/>
  <p:tag name="KSO_WM_TEMPLATE_CATEGORY" val="custom"/>
  <p:tag name="KSO_WM_TEMPLATE_INDEX" val="20205176"/>
</p:tagLst>
</file>

<file path=ppt/tags/tag4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2.xml><?xml version="1.0" encoding="utf-8"?>
<p:tagLst xmlns:p="http://schemas.openxmlformats.org/presentationml/2006/main">
  <p:tag name="KSO_WM_UNIT_TABLE_BEAUTIFY" val="smartTable{36e06781-4140-4783-b299-3d074522745b}"/>
  <p:tag name="TABLE_RECT" val="36*138.567*888*324.5"/>
  <p:tag name="TABLE_EMPHASIZE_COLOR" val="6579300"/>
  <p:tag name="TABLE_ONEKEY_SKIN_IDX" val="0"/>
  <p:tag name="TABLE_SKINIDX" val="-1"/>
  <p:tag name="TABLE_COLORIDX" val="l"/>
  <p:tag name="TABLE_ENDDRAG_ORIGIN_RECT" val="814*344"/>
  <p:tag name="TABLE_ENDDRAG_RECT" val="46*127*814*344"/>
</p:tagLst>
</file>

<file path=ppt/tags/tag43.xml><?xml version="1.0" encoding="utf-8"?>
<p:tagLst xmlns:p="http://schemas.openxmlformats.org/presentationml/2006/main">
  <p:tag name="KSO_WM_BEAUTIFY_FLAG" val="#wm#"/>
  <p:tag name="KSO_WM_TEMPLATE_CATEGORY" val="custom"/>
  <p:tag name="KSO_WM_TEMPLATE_INDEX" val="20205176"/>
</p:tagLst>
</file>

<file path=ppt/tags/tag44.xml><?xml version="1.0" encoding="utf-8"?>
<p:tagLst xmlns:p="http://schemas.openxmlformats.org/presentationml/2006/main">
  <p:tag name="KSO_WM_BEAUTIFY_FLAG" val="#wm#"/>
  <p:tag name="KSO_WM_TEMPLATE_CATEGORY" val="custom"/>
  <p:tag name="KSO_WM_TEMPLATE_INDEX" val="20205176"/>
</p:tagLst>
</file>

<file path=ppt/tags/tag4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6.xml><?xml version="1.0" encoding="utf-8"?>
<p:tagLst xmlns:p="http://schemas.openxmlformats.org/presentationml/2006/main">
  <p:tag name="KSO_WM_BEAUTIFY_FLAG" val="#wm#"/>
  <p:tag name="KSO_WM_TEMPLATE_CATEGORY" val="custom"/>
  <p:tag name="KSO_WM_TEMPLATE_INDEX" val="20205176"/>
</p:tagLst>
</file>

<file path=ppt/tags/tag47.xml><?xml version="1.0" encoding="utf-8"?>
<p:tagLst xmlns:p="http://schemas.openxmlformats.org/presentationml/2006/main">
  <p:tag name="KSO_WM_BEAUTIFY_FLAG" val="#wm#"/>
  <p:tag name="KSO_WM_TEMPLATE_CATEGORY" val="custom"/>
  <p:tag name="KSO_WM_TEMPLATE_INDEX" val="20205176"/>
</p:tagLst>
</file>

<file path=ppt/tags/tag48.xml><?xml version="1.0" encoding="utf-8"?>
<p:tagLst xmlns:p="http://schemas.openxmlformats.org/presentationml/2006/main">
  <p:tag name="KSO_WM_BEAUTIFY_FLAG" val="#wm#"/>
  <p:tag name="KSO_WM_TEMPLATE_CATEGORY" val="custom"/>
  <p:tag name="KSO_WM_TEMPLATE_INDEX" val="20205176"/>
</p:tagLst>
</file>

<file path=ppt/tags/tag4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0.xml><?xml version="1.0" encoding="utf-8"?>
<p:tagLst xmlns:p="http://schemas.openxmlformats.org/presentationml/2006/main">
  <p:tag name="KSO_WM_BEAUTIFY_FLAG" val="#wm#"/>
  <p:tag name="KSO_WM_TEMPLATE_CATEGORY" val="custom"/>
  <p:tag name="KSO_WM_TEMPLATE_INDEX" val="20205176"/>
</p:tagLst>
</file>

<file path=ppt/tags/tag51.xml><?xml version="1.0" encoding="utf-8"?>
<p:tagLst xmlns:p="http://schemas.openxmlformats.org/presentationml/2006/main">
  <p:tag name="KSO_WM_BEAUTIFY_FLAG" val="#wm#"/>
  <p:tag name="KSO_WM_TEMPLATE_CATEGORY" val="custom"/>
  <p:tag name="KSO_WM_TEMPLATE_INDEX" val="20205176"/>
</p:tagLst>
</file>

<file path=ppt/tags/tag52.xml><?xml version="1.0" encoding="utf-8"?>
<p:tagLst xmlns:p="http://schemas.openxmlformats.org/presentationml/2006/main">
  <p:tag name="KSO_WM_BEAUTIFY_FLAG" val="#wm#"/>
  <p:tag name="KSO_WM_TEMPLATE_CATEGORY" val="custom"/>
  <p:tag name="KSO_WM_TEMPLATE_INDEX" val="20205176"/>
</p:tagLst>
</file>

<file path=ppt/tags/tag5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54.xml><?xml version="1.0" encoding="utf-8"?>
<p:tagLst xmlns:p="http://schemas.openxmlformats.org/presentationml/2006/main">
  <p:tag name="COMMONDATA" val="eyJoZGlkIjoiZGUxODc1Nzk3MTg5OWNmZTZmMGY2YjAyYTNhOWQ5NDMifQ=="/>
  <p:tag name="KSO_WPP_MARK_KEY" val="41150194-4836-47f0-a144-a06515e91f35"/>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汉仪旗黑-60S"/>
        <a:ea typeface="汉仪旗黑-60S"/>
        <a:cs typeface=""/>
      </a:majorFont>
      <a:minorFont>
        <a:latin typeface="汉仪旗黑-60S"/>
        <a:ea typeface="汉仪旗黑-60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S"/>
        <a:ea typeface=""/>
        <a:cs typeface=""/>
        <a:font script="Jpan" typeface="ＭＳ Ｐゴシック"/>
        <a:font script="Hang" typeface="맑은 고딕"/>
        <a:font script="Hans" typeface="汉仪旗黑-60S"/>
        <a:font script="Hant" typeface="新細明體"/>
        <a:font script="Arab" typeface="汉仪旗黑-60S"/>
        <a:font script="Hebr" typeface="汉仪旗黑-6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旗黑-60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旗黑-60S"/>
        <a:ea typeface=""/>
        <a:cs typeface=""/>
        <a:font script="Jpan" typeface="ＭＳ Ｐゴシック"/>
        <a:font script="Hang" typeface="맑은 고딕"/>
        <a:font script="Hans" typeface="汉仪旗黑-60S"/>
        <a:font script="Hant" typeface="新細明體"/>
        <a:font script="Arab" typeface="汉仪旗黑-60S"/>
        <a:font script="Hebr" typeface="汉仪旗黑-60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汉仪旗黑-60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4030</Words>
  <Application>WPS 文字</Application>
  <PresentationFormat>自定义</PresentationFormat>
  <Paragraphs>418</Paragraphs>
  <Slides>22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22</vt:i4>
      </vt:variant>
    </vt:vector>
  </HeadingPairs>
  <TitlesOfParts>
    <vt:vector size="37" baseType="lpstr">
      <vt:lpstr>Arial</vt:lpstr>
      <vt:lpstr>宋体</vt:lpstr>
      <vt:lpstr>Wingdings</vt:lpstr>
      <vt:lpstr>Wingdings</vt:lpstr>
      <vt:lpstr>汉仪旗黑-60S</vt:lpstr>
      <vt:lpstr>汉仪中黑KW</vt:lpstr>
      <vt:lpstr>汉仪旗黑-85S</vt:lpstr>
      <vt:lpstr>汉仪雅酷黑简</vt:lpstr>
      <vt:lpstr>微软雅黑</vt:lpstr>
      <vt:lpstr>汉仪旗黑</vt:lpstr>
      <vt:lpstr>宋体</vt:lpstr>
      <vt:lpstr>Arial Unicode MS</vt:lpstr>
      <vt:lpstr>汉仪书宋二KW</vt:lpstr>
      <vt:lpstr>汉仪旗黑-60S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Alex</cp:lastModifiedBy>
  <cp:revision>320</cp:revision>
  <dcterms:created xsi:type="dcterms:W3CDTF">2023-03-07T16:14:07Z</dcterms:created>
  <dcterms:modified xsi:type="dcterms:W3CDTF">2023-03-07T16:14:07Z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2052-5.1.1.7662</vt:lpwstr>
  </property>
  <property fmtid="{D5CDD505-2E9C-101B-9397-08002B2CF9AE}" pid="3" name="ICV">
    <vt:lpwstr>A77EDDF7765342DBBA85932442FFF938</vt:lpwstr>
  </property>
  <property fmtid="{D5CDD505-2E9C-101B-9397-08002B2CF9AE}" pid="4" name="KSOTemplateUUID">
    <vt:lpwstr>v1.0_mb_3Wo++sNr4auoWDcsJSmY0Q==</vt:lpwstr>
  </property>
</Properties>
</file>